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7" r:id="rId13"/>
    <p:sldId id="266" r:id="rId14"/>
    <p:sldId id="269" r:id="rId15"/>
    <p:sldId id="270" r:id="rId16"/>
    <p:sldId id="271" r:id="rId17"/>
    <p:sldId id="284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78" r:id="rId26"/>
    <p:sldId id="282" r:id="rId27"/>
    <p:sldId id="279" r:id="rId28"/>
    <p:sldId id="280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1A0E-EC8A-443D-B1C6-061ECF910E1B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D9B75-273A-4B9F-8022-5EF32A60E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1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D9B75-273A-4B9F-8022-5EF32A60E6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82E330-D73E-42D2-88AC-16CADCBB9279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133CD5-1B38-438E-9990-1A60B49DD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wnorton.com/college/geo/egeo/flash/2_6.swf" TargetMode="Externa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09800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Earth science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notes.com/w/images/thumb/8/83/Continental-continental_convergence_Fig21contcont.gif/180px-Continental-continental_convergence_Fig21contco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109955" cy="2362200"/>
          </a:xfrm>
          <a:prstGeom prst="rect">
            <a:avLst/>
          </a:prstGeom>
          <a:noFill/>
        </p:spPr>
      </p:pic>
      <p:pic>
        <p:nvPicPr>
          <p:cNvPr id="30724" name="Picture 4" descr="http://www.enotes.com/w/images/thumb/0/0c/Oceanic-oceanic_convergence_Fig21oceanocean.gif/180px-Oceanic-oceanic_convergence_Fig21oceanoce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3967653" cy="2286000"/>
          </a:xfrm>
          <a:prstGeom prst="rect">
            <a:avLst/>
          </a:prstGeom>
          <a:noFill/>
        </p:spPr>
      </p:pic>
      <p:pic>
        <p:nvPicPr>
          <p:cNvPr id="30726" name="Picture 6" descr="http://3.bp.blogspot.com/_Zcj-OKqSffI/SuGtLuWNwwI/AAAAAAAAACg/mVdczGZZRqM/s320/oceanic-continent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4137058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562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http://www.wwnorton.com/college/geo/egeo/flash/2_6.swf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/>
          <a:lstStyle/>
          <a:p>
            <a:r>
              <a:rPr lang="en-US" dirty="0" smtClean="0"/>
              <a:t>Divergent – two plates move away from each other</a:t>
            </a:r>
          </a:p>
          <a:p>
            <a:pPr lvl="1"/>
            <a:r>
              <a:rPr lang="en-US" dirty="0" smtClean="0"/>
              <a:t>magma rises through crack, creating new crust (Mid-Atlantic Ridge)</a:t>
            </a:r>
          </a:p>
          <a:p>
            <a:pPr lvl="1"/>
            <a:r>
              <a:rPr lang="en-US" dirty="0" smtClean="0"/>
              <a:t>volcanoes can form (Iceland)</a:t>
            </a:r>
          </a:p>
          <a:p>
            <a:r>
              <a:rPr lang="en-US" dirty="0" smtClean="0"/>
              <a:t>Transform – two plates slide past one another (San Andreas Fault)</a:t>
            </a:r>
          </a:p>
          <a:p>
            <a:pPr lvl="1"/>
            <a:r>
              <a:rPr lang="en-US" dirty="0" smtClean="0"/>
              <a:t>builds up strain in rocks; often resulting in earthquakes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erc.carleton.edu/images/eet/seismicwave/spreading_cen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200400" cy="3946609"/>
          </a:xfrm>
          <a:prstGeom prst="rect">
            <a:avLst/>
          </a:prstGeom>
          <a:noFill/>
        </p:spPr>
      </p:pic>
      <p:pic>
        <p:nvPicPr>
          <p:cNvPr id="31748" name="Picture 4" descr="http://www.glogster.com/media/4/13/49/3/1349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780" y="4267200"/>
            <a:ext cx="4735220" cy="234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dirty="0" smtClean="0"/>
              <a:t>Occurs when magma reaches Earth’s surface through a crack or vent in the crust</a:t>
            </a:r>
          </a:p>
          <a:p>
            <a:r>
              <a:rPr lang="en-US" dirty="0" smtClean="0"/>
              <a:t>Commonly occur at plate boundaries</a:t>
            </a:r>
            <a:r>
              <a:rPr lang="en-US" dirty="0"/>
              <a:t> </a:t>
            </a:r>
            <a:r>
              <a:rPr lang="en-US" dirty="0" smtClean="0"/>
              <a:t>(about 80% at convergent boundaries where one plate </a:t>
            </a:r>
            <a:r>
              <a:rPr lang="en-US" dirty="0" err="1" smtClean="0"/>
              <a:t>subducts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release lava, solid rock and ash, water vapor, or gas (CO</a:t>
            </a:r>
            <a:r>
              <a:rPr lang="en-US" baseline="-25000" dirty="0" smtClean="0"/>
              <a:t>2</a:t>
            </a:r>
            <a:r>
              <a:rPr lang="en-US" dirty="0" smtClean="0"/>
              <a:t> or SO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Classified according to material ejected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3 types</a:t>
            </a:r>
          </a:p>
          <a:p>
            <a:pPr lvl="1"/>
            <a:r>
              <a:rPr lang="en-US" u="sng" dirty="0" smtClean="0"/>
              <a:t>composite</a:t>
            </a:r>
            <a:r>
              <a:rPr lang="en-US" dirty="0" smtClean="0"/>
              <a:t> – steep-sided, symmetrical cones, built of layers of lava and ash, crater at summit (Ex. Mt. Fuji, Mt. </a:t>
            </a:r>
            <a:r>
              <a:rPr lang="en-US" dirty="0" err="1" smtClean="0"/>
              <a:t>Ranier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shield</a:t>
            </a:r>
            <a:r>
              <a:rPr lang="en-US" dirty="0" smtClean="0"/>
              <a:t> – broad, gently sloping cones, built of lava flows (Ex. Mt. Kilauea)</a:t>
            </a:r>
          </a:p>
          <a:p>
            <a:pPr lvl="1"/>
            <a:r>
              <a:rPr lang="en-US" u="sng" dirty="0" smtClean="0"/>
              <a:t>cinder cones </a:t>
            </a:r>
            <a:r>
              <a:rPr lang="en-US" dirty="0" smtClean="0"/>
              <a:t>– steep-sided cones, crater at summit, built of layers of cinders (Ex. Sunset Crater)</a:t>
            </a:r>
          </a:p>
          <a:p>
            <a:pPr lvl="1"/>
            <a:r>
              <a:rPr lang="en-US" u="sng" dirty="0" smtClean="0"/>
              <a:t>lava domes </a:t>
            </a:r>
            <a:r>
              <a:rPr lang="en-US" dirty="0" smtClean="0"/>
              <a:t>– rounded, steep-sided dome, built of lava piled up around the vent, common on craters or flanks of composite volcanoes (Ex. Mt. St. Helens)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oearth.org/files/110601_110700/110654/300px-AP_ES_Types_volcan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6" y="685800"/>
            <a:ext cx="858700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Occurs when a built up strain in rock is suddenly released</a:t>
            </a:r>
          </a:p>
          <a:p>
            <a:r>
              <a:rPr lang="en-US" dirty="0" smtClean="0"/>
              <a:t>Most often occur at breaks in rock masses, called </a:t>
            </a:r>
            <a:r>
              <a:rPr lang="en-US" u="sng" dirty="0" smtClean="0"/>
              <a:t>faults</a:t>
            </a:r>
            <a:endParaRPr lang="en-US" dirty="0" smtClean="0"/>
          </a:p>
          <a:p>
            <a:r>
              <a:rPr lang="en-US" dirty="0" smtClean="0"/>
              <a:t>80% occur near convergent plate boundaries</a:t>
            </a:r>
          </a:p>
          <a:p>
            <a:r>
              <a:rPr lang="en-US" dirty="0" smtClean="0"/>
              <a:t>Region where the rupture occurs is the </a:t>
            </a:r>
            <a:r>
              <a:rPr lang="en-US" u="sng" dirty="0" smtClean="0"/>
              <a:t>focus</a:t>
            </a:r>
          </a:p>
          <a:p>
            <a:r>
              <a:rPr lang="en-US" dirty="0" smtClean="0"/>
              <a:t>Point on Earth’s surface directly above the focus is the </a:t>
            </a:r>
            <a:r>
              <a:rPr lang="en-US" u="sng" dirty="0" smtClean="0"/>
              <a:t>epicenter</a:t>
            </a:r>
          </a:p>
          <a:p>
            <a:r>
              <a:rPr lang="en-US" dirty="0" smtClean="0"/>
              <a:t>Quakes under the ocean can trigger </a:t>
            </a:r>
            <a:r>
              <a:rPr lang="en-US" u="sng" dirty="0" smtClean="0"/>
              <a:t>tsunamis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rthquakesandplates.files.wordpress.com/2008/05/eqfoc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5" y="762000"/>
            <a:ext cx="846473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4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Waves of energy move away from the focus and travel through the earth</a:t>
            </a:r>
          </a:p>
          <a:p>
            <a:r>
              <a:rPr lang="en-US" dirty="0" smtClean="0"/>
              <a:t>Total energy released is the </a:t>
            </a:r>
            <a:r>
              <a:rPr lang="en-US" u="sng" dirty="0" smtClean="0"/>
              <a:t>magnitude</a:t>
            </a:r>
            <a:endParaRPr lang="en-US" dirty="0" smtClean="0"/>
          </a:p>
          <a:p>
            <a:r>
              <a:rPr lang="en-US" dirty="0" smtClean="0"/>
              <a:t>Waves measured by </a:t>
            </a:r>
            <a:r>
              <a:rPr lang="en-US" u="sng" dirty="0" smtClean="0"/>
              <a:t>seismographs</a:t>
            </a:r>
            <a:endParaRPr lang="en-US" dirty="0" smtClean="0"/>
          </a:p>
          <a:p>
            <a:r>
              <a:rPr lang="en-US" dirty="0" smtClean="0"/>
              <a:t>Richter Scale indicates magnitude of quake</a:t>
            </a:r>
          </a:p>
          <a:p>
            <a:r>
              <a:rPr lang="en-US" dirty="0" smtClean="0"/>
              <a:t>Richter Scale is logarithmic – each increase in number means a 10-fold increase in wave intensity, which corresponds to a 32-fold increase in energy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410200"/>
          </a:xfrm>
        </p:spPr>
        <p:txBody>
          <a:bodyPr/>
          <a:lstStyle/>
          <a:p>
            <a:r>
              <a:rPr lang="en-US" dirty="0" smtClean="0"/>
              <a:t>3 groups</a:t>
            </a:r>
          </a:p>
          <a:p>
            <a:pPr lvl="1"/>
            <a:r>
              <a:rPr lang="en-US" u="sng" dirty="0" smtClean="0"/>
              <a:t>igneous</a:t>
            </a:r>
            <a:r>
              <a:rPr lang="en-US" dirty="0" smtClean="0"/>
              <a:t> – formed when magma cools and crystallizes (Ex. basalt, granite)</a:t>
            </a:r>
          </a:p>
          <a:p>
            <a:pPr lvl="1"/>
            <a:r>
              <a:rPr lang="en-US" u="sng" dirty="0" smtClean="0"/>
              <a:t>sedimentary</a:t>
            </a:r>
            <a:r>
              <a:rPr lang="en-US" dirty="0" smtClean="0"/>
              <a:t> – formed by consolidation of weathered fragments, precipitation of minerals from solution, or compaction of the remains of living organisms (Ex. limestone, shale, coal)</a:t>
            </a:r>
          </a:p>
          <a:p>
            <a:pPr lvl="1"/>
            <a:r>
              <a:rPr lang="en-US" u="sng" dirty="0" smtClean="0"/>
              <a:t>metamorphic</a:t>
            </a:r>
            <a:r>
              <a:rPr lang="en-US" dirty="0" smtClean="0"/>
              <a:t> – formed when igneous, sedimentary, or metamorphic rock undergoes extreme heat and pressure (Ex. marble, slate)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Structure</a:t>
            </a:r>
          </a:p>
          <a:p>
            <a:r>
              <a:rPr lang="en-US" dirty="0" smtClean="0"/>
              <a:t>Geologic Time Scale</a:t>
            </a:r>
          </a:p>
          <a:p>
            <a:r>
              <a:rPr lang="en-US" dirty="0" smtClean="0"/>
              <a:t>Plate Tectonics</a:t>
            </a:r>
          </a:p>
          <a:p>
            <a:r>
              <a:rPr lang="en-US" dirty="0" smtClean="0"/>
              <a:t>Plate Boundaries</a:t>
            </a:r>
          </a:p>
          <a:p>
            <a:r>
              <a:rPr lang="en-US" dirty="0" smtClean="0"/>
              <a:t>Volcanoes</a:t>
            </a:r>
          </a:p>
          <a:p>
            <a:r>
              <a:rPr lang="en-US" dirty="0" smtClean="0"/>
              <a:t>Earthquakes</a:t>
            </a:r>
          </a:p>
          <a:p>
            <a:r>
              <a:rPr lang="en-US" dirty="0" smtClean="0"/>
              <a:t>Rocks and Rock Cycle</a:t>
            </a:r>
          </a:p>
          <a:p>
            <a:r>
              <a:rPr lang="en-US" dirty="0" smtClean="0"/>
              <a:t>Soil Formation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arth.rice.edu/mtpe/geo/geosphere/topics/rocks/basalt_gran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62450" cy="2943225"/>
          </a:xfrm>
          <a:prstGeom prst="rect">
            <a:avLst/>
          </a:prstGeom>
          <a:noFill/>
        </p:spPr>
      </p:pic>
      <p:pic>
        <p:nvPicPr>
          <p:cNvPr id="36868" name="Picture 4" descr="http://www.dep.state.fl.us/geology/geologictopics/rocks/ocala_lime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2666999" cy="1905000"/>
          </a:xfrm>
          <a:prstGeom prst="rect">
            <a:avLst/>
          </a:prstGeom>
          <a:noFill/>
        </p:spPr>
      </p:pic>
      <p:pic>
        <p:nvPicPr>
          <p:cNvPr id="36870" name="Picture 6" descr="http://www.schools.utah.gov/curr/science/core/8thgrd/sciber8/geology/images/shal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2635918" cy="1979543"/>
          </a:xfrm>
          <a:prstGeom prst="rect">
            <a:avLst/>
          </a:prstGeom>
          <a:noFill/>
        </p:spPr>
      </p:pic>
      <p:pic>
        <p:nvPicPr>
          <p:cNvPr id="36872" name="Picture 8" descr="http://t2.gstatic.com/images?q=tbn:ANd9GcQ96Y1M6Qq00u8kpb35OfjT7h_gI6EA-ZJclfinFCM8NL4bTS-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648200"/>
            <a:ext cx="2305050" cy="1981201"/>
          </a:xfrm>
          <a:prstGeom prst="rect">
            <a:avLst/>
          </a:prstGeom>
          <a:noFill/>
        </p:spPr>
      </p:pic>
      <p:pic>
        <p:nvPicPr>
          <p:cNvPr id="36874" name="Picture 10" descr="http://www.mii.org/Minerals/Minpics1/Marb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2353900" cy="1981200"/>
          </a:xfrm>
          <a:prstGeom prst="rect">
            <a:avLst/>
          </a:prstGeom>
          <a:noFill/>
        </p:spPr>
      </p:pic>
      <p:pic>
        <p:nvPicPr>
          <p:cNvPr id="36876" name="Picture 12" descr="http://geology.com/rocks/pictures/sl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4991100"/>
            <a:ext cx="2485925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Processes:</a:t>
            </a:r>
          </a:p>
          <a:p>
            <a:pPr lvl="1"/>
            <a:r>
              <a:rPr lang="en-US" dirty="0" smtClean="0"/>
              <a:t>melting/cooling</a:t>
            </a:r>
          </a:p>
          <a:p>
            <a:pPr lvl="1"/>
            <a:r>
              <a:rPr lang="en-US" dirty="0" smtClean="0"/>
              <a:t>compaction/cementation (together called </a:t>
            </a:r>
            <a:r>
              <a:rPr lang="en-US" dirty="0" err="1" smtClean="0"/>
              <a:t>lithification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weathering (breaking down of rock)/erosion (movement of fragments)</a:t>
            </a:r>
          </a:p>
          <a:p>
            <a:pPr lvl="1"/>
            <a:r>
              <a:rPr lang="en-US" dirty="0" smtClean="0"/>
              <a:t>metamorphism (heat and pressure)</a:t>
            </a:r>
          </a:p>
          <a:p>
            <a:pPr lvl="1"/>
            <a:r>
              <a:rPr lang="en-US" dirty="0" smtClean="0"/>
              <a:t>uplift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gemselect.com/other-info/graphics/rock_cycl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553200" cy="6160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76800"/>
          </a:xfrm>
        </p:spPr>
        <p:txBody>
          <a:bodyPr/>
          <a:lstStyle/>
          <a:p>
            <a:r>
              <a:rPr lang="en-US" dirty="0" smtClean="0"/>
              <a:t>Components of soil:  water, inorganic eroded parent material, air, organic matter</a:t>
            </a:r>
          </a:p>
          <a:p>
            <a:r>
              <a:rPr lang="en-US" dirty="0" smtClean="0"/>
              <a:t>Formation begins with unconsolidated products of weathering</a:t>
            </a:r>
          </a:p>
          <a:p>
            <a:r>
              <a:rPr lang="en-US" dirty="0" smtClean="0"/>
              <a:t>Weathering can be physical (ex. water seeping into cracks and freezing) or chemical (ex. dissolution of minerals by acid rain) – physical more common in cold and dry climates; chemical more common in warm or moist climates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ttp://www.physicalgeography.net/fundamentals/images/soil_breakdow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28" y="1295400"/>
            <a:ext cx="7742462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in formation environment, organic material and sediments are added and living organisms become incorporated </a:t>
            </a:r>
          </a:p>
          <a:p>
            <a:r>
              <a:rPr lang="en-US" dirty="0" smtClean="0"/>
              <a:t>Living components break down organic matter and release nutrients into the soil (nitrogen, potassium, phosphorus)</a:t>
            </a:r>
          </a:p>
          <a:p>
            <a:r>
              <a:rPr lang="en-US" dirty="0" smtClean="0"/>
              <a:t>Nutrients are used and recycled by plants and other organisms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4.media.tumblr.com/tumblr_lezphkNoED1qane7x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42065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Soil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Formation influenced by</a:t>
            </a:r>
          </a:p>
          <a:p>
            <a:pPr lvl="1"/>
            <a:r>
              <a:rPr lang="en-US" sz="2800" dirty="0" smtClean="0"/>
              <a:t>climate: temperature affects rates of chemical reactions; precipitation affects soil pH and leaching</a:t>
            </a:r>
          </a:p>
          <a:p>
            <a:pPr lvl="1"/>
            <a:r>
              <a:rPr lang="en-US" sz="2800" dirty="0" smtClean="0"/>
              <a:t>parent material: varies from region to region, can affect pH and texture </a:t>
            </a:r>
          </a:p>
          <a:p>
            <a:pPr lvl="1"/>
            <a:r>
              <a:rPr lang="en-US" sz="2800" dirty="0" smtClean="0"/>
              <a:t>vegetation: affects rate at which nutrients in soil are recycled and type and amount of organic matter in soil, soil erosion, and micro-organisms in soil</a:t>
            </a:r>
          </a:p>
          <a:p>
            <a:pPr lvl="1"/>
            <a:r>
              <a:rPr lang="en-US" sz="2800" dirty="0" smtClean="0"/>
              <a:t>topography</a:t>
            </a:r>
          </a:p>
          <a:p>
            <a:pPr lvl="1"/>
            <a:r>
              <a:rPr lang="en-US" sz="2800" dirty="0" smtClean="0"/>
              <a:t>time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Humans affect soils by plowing, irrigation, and mining</a:t>
            </a:r>
          </a:p>
          <a:p>
            <a:r>
              <a:rPr lang="en-US" dirty="0" smtClean="0"/>
              <a:t>Topography of a region affects runoff, erosion, and solar energy intake</a:t>
            </a:r>
          </a:p>
          <a:p>
            <a:r>
              <a:rPr lang="en-US" dirty="0" smtClean="0"/>
              <a:t>Formation is a continuous process</a:t>
            </a:r>
          </a:p>
          <a:p>
            <a:r>
              <a:rPr lang="en-US" dirty="0" smtClean="0"/>
              <a:t>Soil changes as organic matter input and mineral content change</a:t>
            </a:r>
          </a:p>
          <a:p>
            <a:r>
              <a:rPr lang="en-US" dirty="0" smtClean="0"/>
              <a:t>Takes much longer to form than to destroy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68774"/>
            <a:ext cx="9144000" cy="782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Earth’s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16% of Earth’s volume</a:t>
            </a:r>
          </a:p>
          <a:p>
            <a:pPr lvl="1"/>
            <a:r>
              <a:rPr lang="en-US" dirty="0" smtClean="0"/>
              <a:t>31% of Earth’s mass</a:t>
            </a:r>
          </a:p>
          <a:p>
            <a:pPr lvl="1"/>
            <a:r>
              <a:rPr lang="en-US" dirty="0" smtClean="0"/>
              <a:t>2 regions</a:t>
            </a:r>
          </a:p>
          <a:p>
            <a:pPr lvl="2"/>
            <a:r>
              <a:rPr lang="en-US" dirty="0" smtClean="0"/>
              <a:t>Solid inner core – iron, nickel, high density</a:t>
            </a:r>
          </a:p>
          <a:p>
            <a:pPr lvl="2"/>
            <a:r>
              <a:rPr lang="en-US" dirty="0" smtClean="0"/>
              <a:t>Liquid outer core – iron, nickel, sulfur, oxygen</a:t>
            </a:r>
          </a:p>
          <a:p>
            <a:r>
              <a:rPr lang="en-US" dirty="0" smtClean="0"/>
              <a:t>Mantle</a:t>
            </a:r>
          </a:p>
          <a:p>
            <a:pPr lvl="1"/>
            <a:r>
              <a:rPr lang="en-US" dirty="0" smtClean="0"/>
              <a:t>82% of Earth’s volume</a:t>
            </a:r>
          </a:p>
          <a:p>
            <a:pPr lvl="1"/>
            <a:r>
              <a:rPr lang="en-US" dirty="0" smtClean="0"/>
              <a:t>68% of Earth’s mass</a:t>
            </a:r>
          </a:p>
          <a:p>
            <a:pPr lvl="1"/>
            <a:r>
              <a:rPr lang="en-US" dirty="0" smtClean="0"/>
              <a:t>Magnesium and iron-rich minerals </a:t>
            </a:r>
          </a:p>
          <a:p>
            <a:pPr lvl="1"/>
            <a:r>
              <a:rPr lang="en-US" dirty="0" smtClean="0"/>
              <a:t>Convection currents caused by heat from the core</a:t>
            </a:r>
          </a:p>
          <a:p>
            <a:r>
              <a:rPr lang="en-US" dirty="0" err="1" smtClean="0"/>
              <a:t>Asthenosphere</a:t>
            </a:r>
            <a:endParaRPr lang="en-US" dirty="0" smtClean="0"/>
          </a:p>
          <a:p>
            <a:pPr lvl="1"/>
            <a:r>
              <a:rPr lang="en-US" dirty="0" smtClean="0"/>
              <a:t>Region of partially melted rock at the surface of the mantle</a:t>
            </a:r>
          </a:p>
          <a:p>
            <a:pPr lvl="1"/>
            <a:r>
              <a:rPr lang="en-US" dirty="0" smtClean="0"/>
              <a:t>Density differences cause small-scale convection currents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Earth’s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Crust</a:t>
            </a:r>
          </a:p>
          <a:p>
            <a:pPr lvl="1"/>
            <a:r>
              <a:rPr lang="en-US" dirty="0" smtClean="0"/>
              <a:t>1% of Earth’s volume</a:t>
            </a:r>
          </a:p>
          <a:p>
            <a:pPr lvl="1"/>
            <a:r>
              <a:rPr lang="en-US" dirty="0" smtClean="0"/>
              <a:t>2% of Earth’s mass</a:t>
            </a:r>
          </a:p>
          <a:p>
            <a:pPr lvl="1"/>
            <a:r>
              <a:rPr lang="en-US" dirty="0" smtClean="0"/>
              <a:t>Silicon, aluminum, calcium, sodium, potassium</a:t>
            </a:r>
          </a:p>
          <a:p>
            <a:pPr lvl="1"/>
            <a:r>
              <a:rPr lang="en-US" dirty="0" smtClean="0"/>
              <a:t>2 types</a:t>
            </a:r>
          </a:p>
          <a:p>
            <a:pPr lvl="2"/>
            <a:r>
              <a:rPr lang="en-US" dirty="0" smtClean="0"/>
              <a:t>Continental crust – less dense, rich in aluminum and silicon</a:t>
            </a:r>
          </a:p>
          <a:p>
            <a:pPr lvl="2"/>
            <a:r>
              <a:rPr lang="en-US" dirty="0" smtClean="0"/>
              <a:t>Oceanic crust – more dense, more iron </a:t>
            </a:r>
          </a:p>
          <a:p>
            <a:r>
              <a:rPr lang="en-US" dirty="0" smtClean="0"/>
              <a:t>Lithosphere</a:t>
            </a:r>
          </a:p>
          <a:p>
            <a:pPr lvl="1"/>
            <a:r>
              <a:rPr lang="en-US" dirty="0" smtClean="0"/>
              <a:t>The crust and uppermost portion of the mantle</a:t>
            </a:r>
          </a:p>
          <a:p>
            <a:pPr lvl="1"/>
            <a:r>
              <a:rPr lang="en-US" dirty="0" smtClean="0"/>
              <a:t>Broken into tectonic plates that move with convection of the </a:t>
            </a:r>
            <a:r>
              <a:rPr lang="en-US" dirty="0" err="1" smtClean="0"/>
              <a:t>asthenosphere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theek.thinkquest.nl/~ll125/images/stru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599"/>
            <a:ext cx="6553200" cy="636632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517865" y="3244334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_______________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Geologic Time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dirty="0" smtClean="0"/>
              <a:t>Based on petrology (origin of rocks), </a:t>
            </a:r>
            <a:r>
              <a:rPr lang="en-US" dirty="0" err="1" smtClean="0"/>
              <a:t>stratigraphy</a:t>
            </a:r>
            <a:r>
              <a:rPr lang="en-US" dirty="0" smtClean="0"/>
              <a:t> (layering of rocks), and paleontology (evolution of life)</a:t>
            </a:r>
          </a:p>
          <a:p>
            <a:r>
              <a:rPr lang="en-US" dirty="0" smtClean="0"/>
              <a:t>Absolute ages have been assigned based on radioactive dating</a:t>
            </a:r>
          </a:p>
          <a:p>
            <a:r>
              <a:rPr lang="en-US" dirty="0" smtClean="0"/>
              <a:t>Eons </a:t>
            </a:r>
            <a:r>
              <a:rPr lang="en-US" dirty="0" smtClean="0">
                <a:sym typeface="Wingdings" pitchFamily="2" charset="2"/>
              </a:rPr>
              <a:t> Eras  Periods  Epochs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eophysics.ou.edu/geol1114/notes/time/tarbuck%20time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6261521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dirty="0" smtClean="0"/>
              <a:t>Seven large plates, several smaller ones</a:t>
            </a:r>
          </a:p>
          <a:p>
            <a:r>
              <a:rPr lang="en-US" dirty="0" smtClean="0"/>
              <a:t>Constant motion (a few cm per year) driven by convection</a:t>
            </a:r>
          </a:p>
          <a:p>
            <a:r>
              <a:rPr lang="en-US" dirty="0" smtClean="0"/>
              <a:t>Interactions occur at plate boundaries</a:t>
            </a:r>
          </a:p>
          <a:p>
            <a:endParaRPr lang="en-US" dirty="0"/>
          </a:p>
        </p:txBody>
      </p:sp>
      <p:pic>
        <p:nvPicPr>
          <p:cNvPr id="4098" name="Picture 2" descr="http://www.worldatlas.com/aatlas/infopage/tecton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85310"/>
            <a:ext cx="5800725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Plate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Convergent – two plates collide</a:t>
            </a:r>
          </a:p>
          <a:p>
            <a:pPr lvl="1"/>
            <a:r>
              <a:rPr lang="en-US" dirty="0" smtClean="0"/>
              <a:t>continental-continental – crusts will compress into high mountain ranges (Himalayas)</a:t>
            </a:r>
          </a:p>
          <a:p>
            <a:pPr lvl="1"/>
            <a:r>
              <a:rPr lang="en-US" dirty="0" smtClean="0"/>
              <a:t>continental-oceanic – more dense oceanic crust will sink below continental crust</a:t>
            </a:r>
          </a:p>
          <a:p>
            <a:pPr lvl="2"/>
            <a:r>
              <a:rPr lang="en-US" dirty="0" smtClean="0"/>
              <a:t>Creates a </a:t>
            </a:r>
            <a:r>
              <a:rPr lang="en-US" dirty="0" err="1" smtClean="0"/>
              <a:t>subduction</a:t>
            </a:r>
            <a:r>
              <a:rPr lang="en-US" dirty="0" smtClean="0"/>
              <a:t> zone</a:t>
            </a:r>
          </a:p>
          <a:p>
            <a:pPr lvl="2"/>
            <a:r>
              <a:rPr lang="en-US" dirty="0" smtClean="0"/>
              <a:t>Usually results in an ocean trench (Mariana Trench)</a:t>
            </a:r>
          </a:p>
          <a:p>
            <a:pPr lvl="2"/>
            <a:r>
              <a:rPr lang="en-US" dirty="0" err="1" smtClean="0"/>
              <a:t>Subducting</a:t>
            </a:r>
            <a:r>
              <a:rPr lang="en-US" dirty="0" smtClean="0"/>
              <a:t> plate melts and may rise to form volcanoes (Japan)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235</TotalTime>
  <Words>950</Words>
  <Application>Microsoft Office PowerPoint</Application>
  <PresentationFormat>On-screen Show (4:3)</PresentationFormat>
  <Paragraphs>124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Technic</vt:lpstr>
      <vt:lpstr>Earth science</vt:lpstr>
      <vt:lpstr>Overview</vt:lpstr>
      <vt:lpstr>Earth’s Structure</vt:lpstr>
      <vt:lpstr>Earth’s Structure</vt:lpstr>
      <vt:lpstr>PowerPoint Presentation</vt:lpstr>
      <vt:lpstr>Geologic Time Scale</vt:lpstr>
      <vt:lpstr>PowerPoint Presentation</vt:lpstr>
      <vt:lpstr>Plate Tectonics</vt:lpstr>
      <vt:lpstr>Plate Boundaries</vt:lpstr>
      <vt:lpstr>PowerPoint Presentation</vt:lpstr>
      <vt:lpstr>Plate Boundaries</vt:lpstr>
      <vt:lpstr>PowerPoint Presentation</vt:lpstr>
      <vt:lpstr>Volcanoes</vt:lpstr>
      <vt:lpstr>Volcanoes</vt:lpstr>
      <vt:lpstr>PowerPoint Presentation</vt:lpstr>
      <vt:lpstr>Earthquakes</vt:lpstr>
      <vt:lpstr>PowerPoint Presentation</vt:lpstr>
      <vt:lpstr>Earthquakes</vt:lpstr>
      <vt:lpstr>Rocks</vt:lpstr>
      <vt:lpstr>PowerPoint Presentation</vt:lpstr>
      <vt:lpstr>Rock Cycle</vt:lpstr>
      <vt:lpstr>PowerPoint Presentation</vt:lpstr>
      <vt:lpstr>Soil Formation</vt:lpstr>
      <vt:lpstr>PowerPoint Presentation</vt:lpstr>
      <vt:lpstr>Soil Formation</vt:lpstr>
      <vt:lpstr>PowerPoint Presentation</vt:lpstr>
      <vt:lpstr>Soil Formation</vt:lpstr>
      <vt:lpstr>Soil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</dc:title>
  <dc:creator>mcbranstad</dc:creator>
  <cp:lastModifiedBy>Kara House</cp:lastModifiedBy>
  <cp:revision>37</cp:revision>
  <dcterms:created xsi:type="dcterms:W3CDTF">2011-01-25T00:41:10Z</dcterms:created>
  <dcterms:modified xsi:type="dcterms:W3CDTF">2011-01-26T15:01:35Z</dcterms:modified>
</cp:coreProperties>
</file>