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49" r:id="rId2"/>
    <p:sldId id="258" r:id="rId3"/>
    <p:sldId id="344" r:id="rId4"/>
    <p:sldId id="350" r:id="rId5"/>
    <p:sldId id="351" r:id="rId6"/>
    <p:sldId id="352" r:id="rId7"/>
    <p:sldId id="353" r:id="rId8"/>
    <p:sldId id="381" r:id="rId9"/>
    <p:sldId id="316" r:id="rId10"/>
    <p:sldId id="318" r:id="rId11"/>
    <p:sldId id="334" r:id="rId12"/>
    <p:sldId id="383" r:id="rId13"/>
    <p:sldId id="385" r:id="rId14"/>
    <p:sldId id="386" r:id="rId15"/>
    <p:sldId id="320" r:id="rId16"/>
    <p:sldId id="315" r:id="rId17"/>
    <p:sldId id="314" r:id="rId18"/>
    <p:sldId id="317" r:id="rId19"/>
    <p:sldId id="319" r:id="rId20"/>
    <p:sldId id="261" r:id="rId21"/>
    <p:sldId id="262" r:id="rId22"/>
    <p:sldId id="259" r:id="rId23"/>
    <p:sldId id="321" r:id="rId24"/>
    <p:sldId id="346" r:id="rId25"/>
    <p:sldId id="335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</p:sldIdLst>
  <p:sldSz cx="8128000" cy="6096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FD1"/>
    <a:srgbClr val="1A6E00"/>
    <a:srgbClr val="2AB2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787"/>
    <p:restoredTop sz="96117" autoAdjust="0"/>
  </p:normalViewPr>
  <p:slideViewPr>
    <p:cSldViewPr>
      <p:cViewPr>
        <p:scale>
          <a:sx n="75" d="100"/>
          <a:sy n="75" d="100"/>
        </p:scale>
        <p:origin x="-1668" y="-384"/>
      </p:cViewPr>
      <p:guideLst>
        <p:guide orient="horz" pos="1920"/>
        <p:guide pos="2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0" y="876300"/>
            <a:ext cx="4064000" cy="304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381500"/>
            <a:ext cx="5073650" cy="407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95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0FDF83-6286-4AD6-B835-24AE18E68CC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712"/>
            <a:ext cx="6908800" cy="1306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54400"/>
            <a:ext cx="5689600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244123"/>
            <a:ext cx="1828800" cy="52013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4123"/>
            <a:ext cx="5350933" cy="52013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56" y="3917245"/>
            <a:ext cx="6908800" cy="121073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56" y="2583745"/>
            <a:ext cx="6908800" cy="133350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54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17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8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4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08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2401"/>
            <a:ext cx="3589867" cy="40230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733" y="1422401"/>
            <a:ext cx="3589867" cy="40230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4545"/>
            <a:ext cx="3591278" cy="56867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359" indent="0">
              <a:buNone/>
              <a:defRPr sz="1800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00" b="1"/>
            </a:lvl4pPr>
            <a:lvl5pPr marL="1625437" indent="0">
              <a:buNone/>
              <a:defRPr sz="1400" b="1"/>
            </a:lvl5pPr>
            <a:lvl6pPr marL="2031797" indent="0">
              <a:buNone/>
              <a:defRPr sz="1400" b="1"/>
            </a:lvl6pPr>
            <a:lvl7pPr marL="2438156" indent="0">
              <a:buNone/>
              <a:defRPr sz="1400" b="1"/>
            </a:lvl7pPr>
            <a:lvl8pPr marL="2844516" indent="0">
              <a:buNone/>
              <a:defRPr sz="1400" b="1"/>
            </a:lvl8pPr>
            <a:lvl9pPr marL="32508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3222"/>
            <a:ext cx="3591278" cy="35122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8912" y="1364545"/>
            <a:ext cx="3592689" cy="56867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359" indent="0">
              <a:buNone/>
              <a:defRPr sz="1800" b="1"/>
            </a:lvl2pPr>
            <a:lvl3pPr marL="812719" indent="0">
              <a:buNone/>
              <a:defRPr sz="1600" b="1"/>
            </a:lvl3pPr>
            <a:lvl4pPr marL="1219078" indent="0">
              <a:buNone/>
              <a:defRPr sz="1400" b="1"/>
            </a:lvl4pPr>
            <a:lvl5pPr marL="1625437" indent="0">
              <a:buNone/>
              <a:defRPr sz="1400" b="1"/>
            </a:lvl5pPr>
            <a:lvl6pPr marL="2031797" indent="0">
              <a:buNone/>
              <a:defRPr sz="1400" b="1"/>
            </a:lvl6pPr>
            <a:lvl7pPr marL="2438156" indent="0">
              <a:buNone/>
              <a:defRPr sz="1400" b="1"/>
            </a:lvl7pPr>
            <a:lvl8pPr marL="2844516" indent="0">
              <a:buNone/>
              <a:defRPr sz="1400" b="1"/>
            </a:lvl8pPr>
            <a:lvl9pPr marL="32508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8912" y="1933222"/>
            <a:ext cx="3592689" cy="35122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2711"/>
            <a:ext cx="2674056" cy="103293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822" y="242712"/>
            <a:ext cx="4543778" cy="5202767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75645"/>
            <a:ext cx="2674056" cy="4169834"/>
          </a:xfrm>
        </p:spPr>
        <p:txBody>
          <a:bodyPr/>
          <a:lstStyle>
            <a:lvl1pPr marL="0" indent="0">
              <a:buNone/>
              <a:defRPr sz="1200"/>
            </a:lvl1pPr>
            <a:lvl2pPr marL="406359" indent="0">
              <a:buNone/>
              <a:defRPr sz="1100"/>
            </a:lvl2pPr>
            <a:lvl3pPr marL="812719" indent="0">
              <a:buNone/>
              <a:defRPr sz="900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45" y="4267200"/>
            <a:ext cx="4876800" cy="50376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145" y="544689"/>
            <a:ext cx="4876800" cy="3657600"/>
          </a:xfrm>
        </p:spPr>
        <p:txBody>
          <a:bodyPr/>
          <a:lstStyle>
            <a:lvl1pPr marL="0" indent="0">
              <a:buNone/>
              <a:defRPr sz="2800"/>
            </a:lvl1pPr>
            <a:lvl2pPr marL="406359" indent="0">
              <a:buNone/>
              <a:defRPr sz="2500"/>
            </a:lvl2pPr>
            <a:lvl3pPr marL="812719" indent="0">
              <a:buNone/>
              <a:defRPr sz="2100"/>
            </a:lvl3pPr>
            <a:lvl4pPr marL="1219078" indent="0">
              <a:buNone/>
              <a:defRPr sz="1800"/>
            </a:lvl4pPr>
            <a:lvl5pPr marL="1625437" indent="0">
              <a:buNone/>
              <a:defRPr sz="1800"/>
            </a:lvl5pPr>
            <a:lvl6pPr marL="2031797" indent="0">
              <a:buNone/>
              <a:defRPr sz="1800"/>
            </a:lvl6pPr>
            <a:lvl7pPr marL="2438156" indent="0">
              <a:buNone/>
              <a:defRPr sz="1800"/>
            </a:lvl7pPr>
            <a:lvl8pPr marL="2844516" indent="0">
              <a:buNone/>
              <a:defRPr sz="1800"/>
            </a:lvl8pPr>
            <a:lvl9pPr marL="325087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145" y="4770967"/>
            <a:ext cx="4876800" cy="715433"/>
          </a:xfrm>
        </p:spPr>
        <p:txBody>
          <a:bodyPr/>
          <a:lstStyle>
            <a:lvl1pPr marL="0" indent="0">
              <a:buNone/>
              <a:defRPr sz="1200"/>
            </a:lvl1pPr>
            <a:lvl2pPr marL="406359" indent="0">
              <a:buNone/>
              <a:defRPr sz="1100"/>
            </a:lvl2pPr>
            <a:lvl3pPr marL="812719" indent="0">
              <a:buNone/>
              <a:defRPr sz="900"/>
            </a:lvl3pPr>
            <a:lvl4pPr marL="1219078" indent="0">
              <a:buNone/>
              <a:defRPr sz="800"/>
            </a:lvl4pPr>
            <a:lvl5pPr marL="1625437" indent="0">
              <a:buNone/>
              <a:defRPr sz="800"/>
            </a:lvl5pPr>
            <a:lvl6pPr marL="2031797" indent="0">
              <a:buNone/>
              <a:defRPr sz="800"/>
            </a:lvl6pPr>
            <a:lvl7pPr marL="2438156" indent="0">
              <a:buNone/>
              <a:defRPr sz="800"/>
            </a:lvl7pPr>
            <a:lvl8pPr marL="2844516" indent="0">
              <a:buNone/>
              <a:defRPr sz="800"/>
            </a:lvl8pPr>
            <a:lvl9pPr marL="32508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44123"/>
            <a:ext cx="7315200" cy="1016000"/>
          </a:xfrm>
          <a:prstGeom prst="rect">
            <a:avLst/>
          </a:prstGeom>
        </p:spPr>
        <p:txBody>
          <a:bodyPr vert="horz" lIns="81272" tIns="40636" rIns="81272" bIns="40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22401"/>
            <a:ext cx="7315200" cy="4023078"/>
          </a:xfrm>
          <a:prstGeom prst="rect">
            <a:avLst/>
          </a:prstGeom>
        </p:spPr>
        <p:txBody>
          <a:bodyPr vert="horz" lIns="81272" tIns="40636" rIns="81272" bIns="40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0" y="5650089"/>
            <a:ext cx="1896533" cy="324556"/>
          </a:xfrm>
          <a:prstGeom prst="rect">
            <a:avLst/>
          </a:prstGeom>
        </p:spPr>
        <p:txBody>
          <a:bodyPr vert="horz" lIns="81272" tIns="40636" rIns="81272" bIns="4063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360D-00B5-4780-B68E-49DC484211CE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067" y="5650089"/>
            <a:ext cx="2573867" cy="324556"/>
          </a:xfrm>
          <a:prstGeom prst="rect">
            <a:avLst/>
          </a:prstGeom>
        </p:spPr>
        <p:txBody>
          <a:bodyPr vert="horz" lIns="81272" tIns="40636" rIns="81272" bIns="4063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5067" y="5650089"/>
            <a:ext cx="1896533" cy="324556"/>
          </a:xfrm>
          <a:prstGeom prst="rect">
            <a:avLst/>
          </a:prstGeom>
        </p:spPr>
        <p:txBody>
          <a:bodyPr vert="horz" lIns="81272" tIns="40636" rIns="81272" bIns="4063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25EC-234E-4527-B752-AB31D1722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271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0" indent="-304770" algn="l" defTabSz="81271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34" indent="-253975" algn="l" defTabSz="81271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indent="-203180" algn="l" defTabSz="8127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258" indent="-203180" algn="l" defTabSz="81271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indent="-203180" algn="l" defTabSz="81271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976" indent="-203180" algn="l" defTabSz="812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336" indent="-203180" algn="l" defTabSz="812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695" indent="-203180" algn="l" defTabSz="812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055" indent="-203180" algn="l" defTabSz="8127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5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19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43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797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15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516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875" algn="l" defTabSz="8127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nation/daily/graphics/diet_042005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FOOD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DO PEOPLE EAT AROUND THE WORLD AND HOW DO THEY GET THEIR FOOD?</a:t>
            </a:r>
          </a:p>
        </p:txBody>
      </p:sp>
    </p:spTree>
    <p:extLst>
      <p:ext uri="{BB962C8B-B14F-4D97-AF65-F5344CB8AC3E}">
        <p14:creationId xmlns:p14="http://schemas.microsoft.com/office/powerpoint/2010/main" val="375532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908800" cy="1016000"/>
          </a:xfrm>
        </p:spPr>
        <p:txBody>
          <a:bodyPr/>
          <a:lstStyle/>
          <a:p>
            <a:r>
              <a:rPr lang="en-US" sz="4400"/>
              <a:t>Plant Food Sources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543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250,000 plant species </a:t>
            </a:r>
            <a:r>
              <a:rPr lang="en-US" sz="2400" dirty="0">
                <a:latin typeface="Symbol" pitchFamily="18" charset="2"/>
              </a:rPr>
              <a:t>Þ</a:t>
            </a:r>
            <a:r>
              <a:rPr lang="en-US" sz="2400" dirty="0">
                <a:latin typeface="Chicago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3000 tried as crops </a:t>
            </a:r>
            <a:r>
              <a:rPr lang="en-US" sz="2400" dirty="0">
                <a:latin typeface="Symbol" pitchFamily="18" charset="2"/>
              </a:rPr>
              <a:t>Þ</a:t>
            </a:r>
            <a:r>
              <a:rPr lang="en-US" sz="2400" dirty="0">
                <a:latin typeface="Chicago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300 grown for food </a:t>
            </a:r>
            <a:r>
              <a:rPr lang="en-US" sz="2400" dirty="0">
                <a:latin typeface="Symbol" pitchFamily="18" charset="2"/>
              </a:rPr>
              <a:t>Þ</a:t>
            </a:r>
            <a:r>
              <a:rPr lang="en-US" sz="2400" dirty="0">
                <a:latin typeface="Chicago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100 species used on large scale for food </a:t>
            </a:r>
            <a:r>
              <a:rPr lang="en-US" sz="2400" dirty="0">
                <a:latin typeface="Symbol" pitchFamily="18" charset="2"/>
              </a:rPr>
              <a:t>Þ</a:t>
            </a:r>
            <a:r>
              <a:rPr lang="en-US" sz="2400" dirty="0">
                <a:latin typeface="Chicago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hicago"/>
              </a:rPr>
              <a:t>15 to 20 species</a:t>
            </a:r>
            <a:r>
              <a:rPr lang="en-US" sz="2400" dirty="0">
                <a:latin typeface="Chicago"/>
              </a:rPr>
              <a:t> provide vast majority (90%) of man’s food needs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It takes about 16 pounds of grain to produce one pound of edible meat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hicago"/>
              </a:rPr>
              <a:t>Largest crop volumes provided by:  </a:t>
            </a:r>
            <a:r>
              <a:rPr lang="en-US" sz="2400" u="sng" dirty="0">
                <a:latin typeface="Chicago"/>
              </a:rPr>
              <a:t>wheat, rice, corn</a:t>
            </a:r>
            <a:r>
              <a:rPr lang="en-US" sz="2400" dirty="0">
                <a:latin typeface="Chicago"/>
              </a:rPr>
              <a:t>, potatoes, barley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hicago"/>
              </a:rPr>
              <a:t>Wheat and rice supply ~60% of human caloric intake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908800" cy="1016000"/>
          </a:xfrm>
        </p:spPr>
        <p:txBody>
          <a:bodyPr/>
          <a:lstStyle/>
          <a:p>
            <a:r>
              <a:rPr lang="en-US" sz="4400">
                <a:solidFill>
                  <a:srgbClr val="1A6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Plant Food Sources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2590800" cy="4419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Potatoes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Barley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Sweet Potato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Cassava (source of tapioca)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Grape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Soybean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Oats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Sorghum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>
                <a:solidFill>
                  <a:srgbClr val="1A6E00"/>
                </a:solidFill>
              </a:rPr>
              <a:t>Sugarcane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>
              <a:solidFill>
                <a:srgbClr val="1A6E00"/>
              </a:solidFill>
            </a:endParaRPr>
          </a:p>
        </p:txBody>
      </p:sp>
      <p:sp>
        <p:nvSpPr>
          <p:cNvPr id="91188" name="Rectangle 52"/>
          <p:cNvSpPr>
            <a:spLocks noChangeArrowheads="1"/>
          </p:cNvSpPr>
          <p:nvPr/>
        </p:nvSpPr>
        <p:spPr bwMode="auto">
          <a:xfrm>
            <a:off x="2819400" y="1524000"/>
            <a:ext cx="24384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0962" tIns="39688" rIns="80962" bIns="39688"/>
          <a:lstStyle/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Millet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Banana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Tomato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Sugar Beet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Rye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Orange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Coconut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Cottonseed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Apple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10"/>
            </a:pPr>
            <a:r>
              <a:rPr lang="en-US" sz="2800">
                <a:solidFill>
                  <a:srgbClr val="1A6E00"/>
                </a:solidFill>
              </a:rPr>
              <a:t>Yam</a:t>
            </a:r>
          </a:p>
        </p:txBody>
      </p:sp>
      <p:sp>
        <p:nvSpPr>
          <p:cNvPr id="91190" name="Rectangle 54"/>
          <p:cNvSpPr>
            <a:spLocks noChangeArrowheads="1"/>
          </p:cNvSpPr>
          <p:nvPr/>
        </p:nvSpPr>
        <p:spPr bwMode="auto">
          <a:xfrm>
            <a:off x="5410200" y="1447800"/>
            <a:ext cx="24384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0962" tIns="39688" rIns="80962" bIns="39688"/>
          <a:lstStyle/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Peanut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Watermelon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Cabbage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Onion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Bean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Pea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Sunflower Seed</a:t>
            </a:r>
          </a:p>
          <a:p>
            <a:pPr marL="520700" indent="-520700" defTabSz="814388">
              <a:lnSpc>
                <a:spcPct val="90000"/>
              </a:lnSpc>
              <a:buSzPct val="100000"/>
              <a:buFontTx/>
              <a:buAutoNum type="arabicPeriod" startAt="20"/>
            </a:pPr>
            <a:r>
              <a:rPr lang="en-US" sz="2800">
                <a:solidFill>
                  <a:srgbClr val="1A6E00"/>
                </a:solidFill>
              </a:rPr>
              <a:t>Mango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 Revolution (1950-1970)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Plant monocultures to obtain high yields.</a:t>
            </a:r>
          </a:p>
          <a:p>
            <a:r>
              <a:rPr lang="en-US"/>
              <a:t>Input pesticides and fertilizers to obtain high yields.</a:t>
            </a:r>
          </a:p>
          <a:p>
            <a:r>
              <a:rPr lang="en-US"/>
              <a:t>Increase frequency and intensity of cropping to obtain high yields.</a:t>
            </a:r>
          </a:p>
          <a:p>
            <a:endParaRPr lang="en-US"/>
          </a:p>
          <a:p>
            <a:r>
              <a:rPr lang="en-US"/>
              <a:t>Was all of this done to “feed the world” or make high profits?</a:t>
            </a:r>
          </a:p>
        </p:txBody>
      </p:sp>
    </p:spTree>
    <p:extLst>
      <p:ext uri="{BB962C8B-B14F-4D97-AF65-F5344CB8AC3E}">
        <p14:creationId xmlns:p14="http://schemas.microsoft.com/office/powerpoint/2010/main" val="5612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Green Revolution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of genetically modified crops to obtain high </a:t>
            </a:r>
            <a:r>
              <a:rPr lang="en-US" dirty="0" smtClean="0"/>
              <a:t>yields</a:t>
            </a:r>
            <a:endParaRPr lang="en-US" dirty="0"/>
          </a:p>
          <a:p>
            <a:r>
              <a:rPr lang="en-US" dirty="0"/>
              <a:t>New herbicides </a:t>
            </a:r>
            <a:r>
              <a:rPr lang="en-US" dirty="0" smtClean="0"/>
              <a:t>introduced</a:t>
            </a:r>
            <a:endParaRPr lang="en-US" dirty="0"/>
          </a:p>
        </p:txBody>
      </p:sp>
      <p:pic>
        <p:nvPicPr>
          <p:cNvPr id="11269" name="Picture 5" descr="c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2844800"/>
            <a:ext cx="2252133" cy="1955800"/>
          </a:xfrm>
          <a:prstGeom prst="rect">
            <a:avLst/>
          </a:prstGeom>
          <a:noFill/>
        </p:spPr>
      </p:pic>
      <p:pic>
        <p:nvPicPr>
          <p:cNvPr id="11271" name="Picture 7" descr="gmfak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156" y="2099733"/>
            <a:ext cx="2363612" cy="3793067"/>
          </a:xfrm>
          <a:prstGeom prst="rect">
            <a:avLst/>
          </a:prstGeom>
          <a:noFill/>
        </p:spPr>
      </p:pic>
      <p:pic>
        <p:nvPicPr>
          <p:cNvPr id="11273" name="Picture 9" descr="6379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6667" y="4538133"/>
            <a:ext cx="1422400" cy="1422400"/>
          </a:xfrm>
          <a:prstGeom prst="rect">
            <a:avLst/>
          </a:prstGeom>
          <a:noFill/>
        </p:spPr>
      </p:pic>
      <p:pic>
        <p:nvPicPr>
          <p:cNvPr id="11275" name="Picture 11" descr="CHOPP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667" y="3251200"/>
            <a:ext cx="3183467" cy="223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4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Green Revolution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Goal</a:t>
            </a:r>
            <a:r>
              <a:rPr lang="en-US" dirty="0"/>
              <a:t>: Obtain high yields in an environmentally friendly way by introducing</a:t>
            </a:r>
          </a:p>
          <a:p>
            <a:pPr>
              <a:lnSpc>
                <a:spcPct val="90000"/>
              </a:lnSpc>
            </a:pPr>
            <a:r>
              <a:rPr lang="en-US" dirty="0"/>
              <a:t>Integrated Management Plans (IPM’s)</a:t>
            </a:r>
          </a:p>
          <a:p>
            <a:pPr>
              <a:lnSpc>
                <a:spcPct val="90000"/>
              </a:lnSpc>
            </a:pPr>
            <a:r>
              <a:rPr lang="en-US" dirty="0"/>
              <a:t>Terracing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Intercropping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6908800" cy="1016000"/>
          </a:xfrm>
        </p:spPr>
        <p:txBody>
          <a:bodyPr/>
          <a:lstStyle/>
          <a:p>
            <a:r>
              <a:rPr lang="en-US" dirty="0"/>
              <a:t>Types of Crops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Chicago"/>
              </a:rPr>
              <a:t>Cash </a:t>
            </a:r>
            <a:r>
              <a:rPr lang="en-US" sz="3200" dirty="0" smtClean="0">
                <a:latin typeface="Chicago"/>
              </a:rPr>
              <a:t>Crops</a:t>
            </a:r>
            <a:endParaRPr lang="en-US" sz="3200" dirty="0">
              <a:latin typeface="Chicago"/>
            </a:endParaRPr>
          </a:p>
          <a:p>
            <a:pPr lvl="1"/>
            <a:r>
              <a:rPr lang="en-US" sz="2800" dirty="0" smtClean="0">
                <a:latin typeface="Chicago"/>
              </a:rPr>
              <a:t>cash </a:t>
            </a:r>
            <a:r>
              <a:rPr lang="en-US" sz="2800" dirty="0">
                <a:latin typeface="Chicago"/>
              </a:rPr>
              <a:t>crops </a:t>
            </a:r>
            <a:r>
              <a:rPr lang="en-US" sz="2800" dirty="0" smtClean="0">
                <a:latin typeface="Chicago"/>
              </a:rPr>
              <a:t>are grown for profit</a:t>
            </a:r>
          </a:p>
          <a:p>
            <a:pPr lvl="1"/>
            <a:r>
              <a:rPr lang="en-US" sz="2800" dirty="0" smtClean="0">
                <a:latin typeface="Chicago"/>
              </a:rPr>
              <a:t>(U.S.) primarily corn, wheat, soybeans</a:t>
            </a:r>
          </a:p>
          <a:p>
            <a:pPr lvl="1"/>
            <a:r>
              <a:rPr lang="en-US" sz="2800" dirty="0" smtClean="0">
                <a:latin typeface="Chicago"/>
              </a:rPr>
              <a:t>may </a:t>
            </a:r>
            <a:r>
              <a:rPr lang="en-US" sz="2800" dirty="0">
                <a:latin typeface="Chicago"/>
              </a:rPr>
              <a:t>provide non-food products (</a:t>
            </a:r>
            <a:r>
              <a:rPr lang="en-US" sz="2800" dirty="0" smtClean="0">
                <a:latin typeface="Chicago"/>
              </a:rPr>
              <a:t>latex) or provide </a:t>
            </a:r>
            <a:r>
              <a:rPr lang="en-US" sz="2800" dirty="0">
                <a:latin typeface="Chicago"/>
              </a:rPr>
              <a:t>products which do not make up our primary nutrition (tea, coffee</a:t>
            </a:r>
            <a:r>
              <a:rPr lang="en-US" sz="2800" dirty="0" smtClean="0">
                <a:latin typeface="Chicago"/>
              </a:rPr>
              <a:t>)</a:t>
            </a:r>
          </a:p>
          <a:p>
            <a:r>
              <a:rPr lang="en-US" sz="3200" dirty="0" smtClean="0">
                <a:latin typeface="Chicago"/>
              </a:rPr>
              <a:t>Subsistence Crops</a:t>
            </a:r>
          </a:p>
          <a:p>
            <a:pPr lvl="1"/>
            <a:r>
              <a:rPr lang="en-US" sz="2800" dirty="0" smtClean="0">
                <a:latin typeface="Chicago"/>
              </a:rPr>
              <a:t>Crops used to feed the producer’s own family or to feed the producer’s livestock</a:t>
            </a:r>
          </a:p>
          <a:p>
            <a:pPr lvl="1"/>
            <a:r>
              <a:rPr lang="en-US" sz="2800" dirty="0" smtClean="0">
                <a:latin typeface="Chicago"/>
              </a:rPr>
              <a:t>Primarily wheat and barley</a:t>
            </a:r>
          </a:p>
          <a:p>
            <a:pPr lvl="1"/>
            <a:endParaRPr lang="en-US" sz="3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Agroecosystems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Chicago"/>
              </a:rPr>
              <a:t>Ecosystem created by agricultural practices</a:t>
            </a:r>
          </a:p>
          <a:p>
            <a:pPr lvl="1"/>
            <a:r>
              <a:rPr lang="en-US" sz="3200">
                <a:latin typeface="Chicago"/>
              </a:rPr>
              <a:t>characterized by low</a:t>
            </a:r>
          </a:p>
          <a:p>
            <a:pPr lvl="2"/>
            <a:r>
              <a:rPr lang="en-US" sz="2800">
                <a:latin typeface="Chicago"/>
              </a:rPr>
              <a:t>Genetic diversity</a:t>
            </a:r>
          </a:p>
          <a:p>
            <a:pPr lvl="2"/>
            <a:r>
              <a:rPr lang="en-US" sz="2800">
                <a:latin typeface="Chicago"/>
              </a:rPr>
              <a:t>Species diversity</a:t>
            </a:r>
          </a:p>
          <a:p>
            <a:pPr lvl="2"/>
            <a:r>
              <a:rPr lang="en-US" sz="2800">
                <a:latin typeface="Chicago"/>
              </a:rPr>
              <a:t>Habitat diversity</a:t>
            </a:r>
            <a:endParaRPr lang="en-US" sz="2800" b="1" i="1">
              <a:latin typeface="Chicago"/>
            </a:endParaRPr>
          </a:p>
          <a:p>
            <a:endParaRPr lang="en-US" sz="2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908800" cy="1016000"/>
          </a:xfrm>
        </p:spPr>
        <p:txBody>
          <a:bodyPr/>
          <a:lstStyle/>
          <a:p>
            <a:r>
              <a:rPr lang="en-US"/>
              <a:t>Agroecosystems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7899400" cy="4953000"/>
          </a:xfrm>
        </p:spPr>
        <p:txBody>
          <a:bodyPr>
            <a:normAutofit lnSpcReduction="10000"/>
          </a:bodyPr>
          <a:lstStyle/>
          <a:p>
            <a:pPr marL="292100" indent="-292100">
              <a:lnSpc>
                <a:spcPct val="90000"/>
              </a:lnSpc>
              <a:buFontTx/>
              <a:buNone/>
            </a:pPr>
            <a:r>
              <a:rPr lang="en-US">
                <a:latin typeface="Chicago"/>
              </a:rPr>
              <a:t>Agroecosystems differ from natural ecosystems in five major ways:</a:t>
            </a:r>
          </a:p>
          <a:p>
            <a:pPr marL="292100" indent="-2921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Chicago"/>
              </a:rPr>
              <a:t>Farming attempts to </a:t>
            </a:r>
            <a:r>
              <a:rPr lang="en-US" sz="2400" i="1">
                <a:latin typeface="Chicago"/>
              </a:rPr>
              <a:t>stop</a:t>
            </a:r>
            <a:r>
              <a:rPr lang="en-US" sz="2400">
                <a:latin typeface="Chicago"/>
              </a:rPr>
              <a:t> ecological succession</a:t>
            </a:r>
          </a:p>
          <a:p>
            <a:pPr marL="292100" indent="-2921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Chicago"/>
              </a:rPr>
              <a:t>Species diversity is low </a:t>
            </a:r>
          </a:p>
          <a:p>
            <a:pPr marL="685800" lvl="1" indent="-279400">
              <a:lnSpc>
                <a:spcPct val="90000"/>
              </a:lnSpc>
              <a:buFontTx/>
              <a:buAutoNum type="alphaLcPeriod"/>
            </a:pPr>
            <a:r>
              <a:rPr lang="en-US" sz="2400">
                <a:latin typeface="Chicago"/>
              </a:rPr>
              <a:t>farmers usually practice monoculture</a:t>
            </a:r>
          </a:p>
          <a:p>
            <a:pPr marL="685800" lvl="1" indent="-279400">
              <a:lnSpc>
                <a:spcPct val="90000"/>
              </a:lnSpc>
              <a:buFontTx/>
              <a:buAutoNum type="alphaLcPeriod"/>
            </a:pPr>
            <a:r>
              <a:rPr lang="en-US" sz="2400">
                <a:latin typeface="Chicago"/>
              </a:rPr>
              <a:t>monoculture tends to </a:t>
            </a:r>
            <a:r>
              <a:rPr lang="en-US" sz="2400">
                <a:latin typeface="Symbol" pitchFamily="18" charset="2"/>
              </a:rPr>
              <a:t>ß</a:t>
            </a:r>
            <a:r>
              <a:rPr lang="en-US" sz="2400">
                <a:latin typeface="Chicago"/>
              </a:rPr>
              <a:t> soil fertility</a:t>
            </a:r>
          </a:p>
          <a:p>
            <a:pPr marL="292100" indent="-2921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Chicago"/>
              </a:rPr>
              <a:t>Farmers plant species (crops) in an orderly fashion - this can make pest control more difficult</a:t>
            </a:r>
          </a:p>
          <a:p>
            <a:pPr marL="292100" indent="-2921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Chicago"/>
              </a:rPr>
              <a:t>Food chains are far more simple in agroecosystems</a:t>
            </a:r>
          </a:p>
          <a:p>
            <a:pPr marL="292100" indent="-2921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Chicago"/>
              </a:rPr>
              <a:t>Plowing is like no other natural disturbance</a:t>
            </a:r>
          </a:p>
          <a:p>
            <a:pPr marL="685800" lvl="1" indent="-279400">
              <a:lnSpc>
                <a:spcPct val="90000"/>
              </a:lnSpc>
              <a:buFontTx/>
              <a:buAutoNum type="alphaLcPeriod"/>
            </a:pPr>
            <a:r>
              <a:rPr lang="en-US" sz="2400">
                <a:latin typeface="Chicago"/>
              </a:rPr>
              <a:t>plowing can </a:t>
            </a:r>
            <a:r>
              <a:rPr lang="en-US" sz="2400">
                <a:latin typeface="Symbol" pitchFamily="18" charset="2"/>
              </a:rPr>
              <a:t>Ý</a:t>
            </a:r>
            <a:r>
              <a:rPr lang="en-US" sz="2400">
                <a:latin typeface="Chicago"/>
              </a:rPr>
              <a:t> erosion </a:t>
            </a:r>
          </a:p>
          <a:p>
            <a:pPr marL="685800" lvl="1" indent="-279400">
              <a:lnSpc>
                <a:spcPct val="90000"/>
              </a:lnSpc>
              <a:buFontTx/>
              <a:buAutoNum type="alphaLcPeriod"/>
            </a:pPr>
            <a:r>
              <a:rPr lang="en-US" sz="2400">
                <a:latin typeface="Chicago"/>
              </a:rPr>
              <a:t>cause more nutrient loss (which is replaced by fertilizer)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28000" cy="1016000"/>
          </a:xfrm>
        </p:spPr>
        <p:txBody>
          <a:bodyPr/>
          <a:lstStyle/>
          <a:p>
            <a:r>
              <a:rPr lang="en-US" sz="3500"/>
              <a:t>World Food Supply and the Environment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908800" cy="4191000"/>
          </a:xfrm>
        </p:spPr>
        <p:txBody>
          <a:bodyPr/>
          <a:lstStyle/>
          <a:p>
            <a:r>
              <a:rPr lang="en-US" sz="2800">
                <a:latin typeface="Chicago"/>
              </a:rPr>
              <a:t>Our current food problem is the result of our human population</a:t>
            </a:r>
          </a:p>
          <a:p>
            <a:r>
              <a:rPr lang="en-US" sz="2800">
                <a:latin typeface="Chicago"/>
              </a:rPr>
              <a:t>Food production depends upon favorable environmental conditions</a:t>
            </a:r>
          </a:p>
          <a:p>
            <a:r>
              <a:rPr lang="en-US" sz="2800">
                <a:latin typeface="Chicago"/>
              </a:rPr>
              <a:t>Agriculture changes the environment - such changes can be detrimental</a:t>
            </a:r>
          </a:p>
          <a:p>
            <a:r>
              <a:rPr lang="en-US" sz="2800">
                <a:latin typeface="Chicago"/>
              </a:rPr>
              <a:t>Food supply can be adversely affected by social unrest that influence agriculture</a:t>
            </a:r>
            <a:endParaRPr lang="en-US" sz="2100">
              <a:latin typeface="Chicago"/>
            </a:endParaRPr>
          </a:p>
          <a:p>
            <a:pPr>
              <a:buFontTx/>
              <a:buNone/>
            </a:pPr>
            <a:endParaRPr lang="en-US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908800" cy="1016000"/>
          </a:xfrm>
        </p:spPr>
        <p:txBody>
          <a:bodyPr/>
          <a:lstStyle/>
          <a:p>
            <a:r>
              <a:rPr lang="en-US"/>
              <a:t>Grain Production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543800" cy="4800600"/>
          </a:xfrm>
        </p:spPr>
        <p:txBody>
          <a:bodyPr/>
          <a:lstStyle/>
          <a:p>
            <a:pPr marL="476250" indent="-476250"/>
            <a:r>
              <a:rPr lang="en-US"/>
              <a:t>Grain production increased from 631 to 1780 million metric tons from 1950 to 1990.</a:t>
            </a:r>
          </a:p>
          <a:p>
            <a:pPr marL="476250" indent="-476250"/>
            <a:r>
              <a:rPr lang="en-US"/>
              <a:t>Has leveled off since then</a:t>
            </a:r>
          </a:p>
          <a:p>
            <a:pPr marL="476250" indent="-476250"/>
            <a:r>
              <a:rPr lang="en-US"/>
              <a:t>Top five countries in order of producing the most amount of grain are:</a:t>
            </a:r>
          </a:p>
          <a:p>
            <a:pPr marL="742950" lvl="1" indent="-323850">
              <a:buFontTx/>
              <a:buAutoNum type="arabicPeriod"/>
            </a:pPr>
            <a:r>
              <a:rPr lang="en-US"/>
              <a:t>China</a:t>
            </a:r>
          </a:p>
          <a:p>
            <a:pPr marL="742950" lvl="1" indent="-323850">
              <a:buFontTx/>
              <a:buAutoNum type="arabicPeriod"/>
            </a:pPr>
            <a:r>
              <a:rPr lang="en-US"/>
              <a:t>United States</a:t>
            </a:r>
          </a:p>
          <a:p>
            <a:pPr marL="742950" lvl="1" indent="-323850">
              <a:buFontTx/>
              <a:buAutoNum type="arabicPeriod"/>
            </a:pPr>
            <a:r>
              <a:rPr lang="en-US"/>
              <a:t>India</a:t>
            </a:r>
          </a:p>
          <a:p>
            <a:pPr marL="742950" lvl="1" indent="-323850">
              <a:buFontTx/>
              <a:buAutoNum type="arabicPeriod"/>
            </a:pPr>
            <a:r>
              <a:rPr lang="en-US"/>
              <a:t>Canada</a:t>
            </a:r>
          </a:p>
          <a:p>
            <a:pPr marL="742950" lvl="1" indent="-323850">
              <a:buFontTx/>
              <a:buAutoNum type="arabicPeriod"/>
            </a:pPr>
            <a:r>
              <a:rPr lang="en-US"/>
              <a:t>Ukraine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5300" cy="608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066800" y="0"/>
            <a:ext cx="5943600" cy="6096000"/>
            <a:chOff x="1200" y="432"/>
            <a:chExt cx="2736" cy="2928"/>
          </a:xfrm>
        </p:grpSpPr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1200" y="432"/>
              <a:ext cx="2736" cy="2928"/>
            </a:xfrm>
            <a:prstGeom prst="ellipse">
              <a:avLst/>
            </a:prstGeom>
            <a:noFill/>
            <a:ln w="2540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 flipH="1">
              <a:off x="1584" y="960"/>
              <a:ext cx="2064" cy="1920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5300" cy="608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5300" cy="608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5300" cy="60833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Livestock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60538"/>
            <a:ext cx="7010400" cy="39544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>
                <a:latin typeface="Symbol" pitchFamily="18" charset="2"/>
              </a:rPr>
              <a:t>·	</a:t>
            </a:r>
            <a:r>
              <a:rPr lang="en-US" sz="2800">
                <a:latin typeface="Chicago"/>
              </a:rPr>
              <a:t>domesticated livestock (sheep, pigs, chickens, cattle) are an important food source for humans</a:t>
            </a:r>
          </a:p>
          <a:p>
            <a:pPr>
              <a:buFontTx/>
              <a:buNone/>
            </a:pPr>
            <a:r>
              <a:rPr lang="en-US" sz="2800">
                <a:latin typeface="Symbol" pitchFamily="18" charset="2"/>
              </a:rPr>
              <a:t>·	</a:t>
            </a:r>
            <a:r>
              <a:rPr lang="en-US" sz="2800">
                <a:latin typeface="Chicago"/>
              </a:rPr>
              <a:t>ruminants (four-chambered stomachs) contain bacteria that can convert plant tissue to animal protein/fat </a:t>
            </a:r>
            <a:r>
              <a:rPr lang="en-US" sz="2800">
                <a:latin typeface="Symbol" pitchFamily="18" charset="2"/>
              </a:rPr>
              <a:t>Þ</a:t>
            </a:r>
            <a:r>
              <a:rPr lang="en-US" sz="2800">
                <a:latin typeface="Chicago"/>
              </a:rPr>
              <a:t> hence, plant material originally unusable for man is converted into food sources that can be ingested by man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 rot="5400000">
            <a:off x="2507457" y="4426743"/>
            <a:ext cx="312420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Wilkes, Angela.  </a:t>
            </a:r>
            <a:r>
              <a:rPr lang="en-US" sz="800" u="sng"/>
              <a:t>My first word board book</a:t>
            </a:r>
            <a:r>
              <a:rPr lang="en-US" sz="800"/>
              <a:t>. (1999) DK Publishing, NY.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Meat Sources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About 90% of all meat and milk are consumed by United States, Europe and Japan which constitute only 20% of world population</a:t>
            </a:r>
          </a:p>
          <a:p>
            <a:r>
              <a:rPr lang="en-US"/>
              <a:t>About 90% of the grain grown in the United States is used for animal feed</a:t>
            </a:r>
          </a:p>
          <a:p>
            <a:r>
              <a:rPr lang="en-US"/>
              <a:t>16 kg of grain </a:t>
            </a:r>
            <a:r>
              <a:rPr lang="en-US" sz="2800">
                <a:latin typeface="Symbol" pitchFamily="18" charset="2"/>
              </a:rPr>
              <a:t>Þ </a:t>
            </a:r>
            <a:r>
              <a:rPr lang="en-US"/>
              <a:t>1 kg of</a:t>
            </a:r>
            <a:r>
              <a:rPr lang="en-US" sz="2800"/>
              <a:t> meat</a:t>
            </a:r>
            <a:endParaRPr lang="en-US" sz="2100"/>
          </a:p>
          <a:p>
            <a:pPr lvl="1"/>
            <a:r>
              <a:rPr lang="en-US"/>
              <a:t>By eating grain instead would get 20 times the calories and 8 times the protein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Hamburger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1 acre of forest supports 800,000 pounds of plants and animals.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1 acre = 43, 560 square feet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1 bovine = 200 pounds of actual beef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200 pounds of beef = (800) 4 ounce hamburgers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1 hamburger = ½ ton (1000 pounds) of forest products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1 hamburger = 55 square feet of forest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Two 4oz. Hamburgers will fill 45-50 bowls with cooked cereal grains for </a:t>
            </a:r>
            <a:r>
              <a:rPr lang="en-US" sz="2100" dirty="0" err="1"/>
              <a:t>undernutrition</a:t>
            </a:r>
            <a:r>
              <a:rPr lang="en-US" sz="2100" dirty="0"/>
              <a:t>/</a:t>
            </a:r>
            <a:r>
              <a:rPr lang="en-US" sz="2100" dirty="0" err="1"/>
              <a:t>malnutritioned</a:t>
            </a:r>
            <a:r>
              <a:rPr lang="en-US" sz="2100" dirty="0"/>
              <a:t> children in the USA.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2.1 million children under the age of 3 live in poverty in the USA!</a:t>
            </a:r>
          </a:p>
        </p:txBody>
      </p:sp>
    </p:spTree>
    <p:extLst>
      <p:ext uri="{BB962C8B-B14F-4D97-AF65-F5344CB8AC3E}">
        <p14:creationId xmlns:p14="http://schemas.microsoft.com/office/powerpoint/2010/main" val="351677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1812" indent="-541812">
              <a:lnSpc>
                <a:spcPct val="90000"/>
              </a:lnSpc>
              <a:buFontTx/>
              <a:buAutoNum type="arabicPeriod"/>
            </a:pPr>
            <a:r>
              <a:rPr lang="en-US" sz="2500"/>
              <a:t>Polyvarietal Cultures – a plot is planted with several species of the same crop.</a:t>
            </a:r>
          </a:p>
          <a:p>
            <a:pPr marL="541812" indent="-541812">
              <a:lnSpc>
                <a:spcPct val="90000"/>
              </a:lnSpc>
              <a:buFontTx/>
              <a:buAutoNum type="arabicPeriod"/>
            </a:pPr>
            <a:endParaRPr lang="en-US" sz="2500"/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/>
              <a:t>Example.  Rice</a:t>
            </a:r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/>
              <a:t>			Type A = normal strain</a:t>
            </a:r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/>
              <a:t>			Type B = drought-resistant strain</a:t>
            </a:r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/>
              <a:t>			Type C = nutrient-deficient strain</a:t>
            </a:r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/>
              <a:t>Multi-strains ensure that a crop will bring a profit under varying conditions, since annual weather is unpredictable.</a:t>
            </a:r>
          </a:p>
        </p:txBody>
      </p:sp>
    </p:spTree>
    <p:extLst>
      <p:ext uri="{BB962C8B-B14F-4D97-AF65-F5344CB8AC3E}">
        <p14:creationId xmlns:p14="http://schemas.microsoft.com/office/powerpoint/2010/main" val="40890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Polyvarietal Strains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33" y="1490133"/>
            <a:ext cx="6502400" cy="421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30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methods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1812" indent="-541812">
              <a:buFontTx/>
              <a:buAutoNum type="arabicPeriod" startAt="2"/>
            </a:pPr>
            <a:r>
              <a:rPr lang="en-US"/>
              <a:t>Intercropping – two or more different crops are grown at the same time on a single plot.</a:t>
            </a:r>
          </a:p>
          <a:p>
            <a:pPr marL="541812" indent="-541812">
              <a:buNone/>
            </a:pPr>
            <a:endParaRPr lang="en-US"/>
          </a:p>
          <a:p>
            <a:pPr marL="541812" indent="-541812">
              <a:buNone/>
            </a:pPr>
            <a:r>
              <a:rPr lang="en-US"/>
              <a:t>Example, carbohydrate rich grains such as corn next to protein-rich legumes such as alfalfa that fixes nitrogen in the soils due to </a:t>
            </a:r>
            <a:r>
              <a:rPr lang="en-US" i="1"/>
              <a:t>Rhizobium sp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4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http://www.washingtonpost.com/wp-srv/nation/daily/graphics/diet_042005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128000" cy="5929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Intercropping</a:t>
            </a:r>
          </a:p>
        </p:txBody>
      </p:sp>
      <p:pic>
        <p:nvPicPr>
          <p:cNvPr id="34821" name="Picture 5" descr="img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600200"/>
            <a:ext cx="6163733" cy="405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Methods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1812" indent="-541812">
              <a:buFontTx/>
              <a:buAutoNum type="arabicPeriod" startAt="3"/>
            </a:pPr>
            <a:r>
              <a:rPr lang="en-US"/>
              <a:t>Agroforestry – crops and trees planted together.  This may include plantation trees.  Trees provide shading to promote moisture-retention in soils.</a:t>
            </a:r>
          </a:p>
          <a:p>
            <a:pPr marL="541812" indent="-541812">
              <a:buFontTx/>
              <a:buAutoNum type="arabicPeriod" startAt="3"/>
            </a:pPr>
            <a:endParaRPr lang="en-US"/>
          </a:p>
          <a:p>
            <a:pPr marL="541812" indent="-541812">
              <a:buNone/>
            </a:pPr>
            <a:r>
              <a:rPr lang="en-US"/>
              <a:t>Example, fruit-bearing trees planted with a grain and/or legume.</a:t>
            </a:r>
          </a:p>
        </p:txBody>
      </p:sp>
    </p:spTree>
    <p:extLst>
      <p:ext uri="{BB962C8B-B14F-4D97-AF65-F5344CB8AC3E}">
        <p14:creationId xmlns:p14="http://schemas.microsoft.com/office/powerpoint/2010/main" val="2768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pic>
        <p:nvPicPr>
          <p:cNvPr id="35845" name="Picture 5" descr="ALLEYB.JPG (4590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3" y="1790701"/>
            <a:ext cx="6637867" cy="3944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9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67" y="677334"/>
            <a:ext cx="6615289" cy="4591756"/>
          </a:xfrm>
          <a:prstGeom prst="rect">
            <a:avLst/>
          </a:prstGeo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5208411"/>
            <a:ext cx="1526364" cy="297509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/>
              <a:t>(c) Alley cropping</a:t>
            </a:r>
          </a:p>
        </p:txBody>
      </p:sp>
    </p:spTree>
    <p:extLst>
      <p:ext uri="{BB962C8B-B14F-4D97-AF65-F5344CB8AC3E}">
        <p14:creationId xmlns:p14="http://schemas.microsoft.com/office/powerpoint/2010/main" val="155835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Methods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500" dirty="0"/>
              <a:t>4. </a:t>
            </a:r>
            <a:r>
              <a:rPr lang="en-US" sz="2500" dirty="0" err="1"/>
              <a:t>Polyculture</a:t>
            </a:r>
            <a:r>
              <a:rPr lang="en-US" sz="2500" dirty="0"/>
              <a:t> </a:t>
            </a:r>
            <a:r>
              <a:rPr lang="en-US" sz="2500" dirty="0"/>
              <a:t>– a complex form of intercropping. Many different species/varieties of plants will mature at different times.  This ensures year-round crop production and habitat for pests and wildlife.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Produces high sustainable yields.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Provides medicine, fuel, natural pesticides and natural fertilizers.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Reduces environmental degradation from pesticides and irrigation and reduces crop losses overall.</a:t>
            </a:r>
          </a:p>
        </p:txBody>
      </p:sp>
    </p:spTree>
    <p:extLst>
      <p:ext uri="{BB962C8B-B14F-4D97-AF65-F5344CB8AC3E}">
        <p14:creationId xmlns:p14="http://schemas.microsoft.com/office/powerpoint/2010/main" val="36550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Polyculture</a:t>
            </a:r>
          </a:p>
        </p:txBody>
      </p:sp>
      <p:pic>
        <p:nvPicPr>
          <p:cNvPr id="36869" name="Picture 5" descr="potager_2001_tom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333" y="1422400"/>
            <a:ext cx="4804834" cy="4303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2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Agricultural Methods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422400"/>
            <a:ext cx="4131733" cy="4064000"/>
          </a:xfrm>
        </p:spPr>
        <p:txBody>
          <a:bodyPr/>
          <a:lstStyle/>
          <a:p>
            <a:pPr marL="541812" indent="-541812">
              <a:buFontTx/>
              <a:buAutoNum type="arabicPeriod" startAt="5"/>
            </a:pPr>
            <a:r>
              <a:rPr lang="en-US" sz="2500"/>
              <a:t>Organic Farming – Does not apply inorganically manufactured fertilizers (or sludge-product), pesticides, genetically modified varieties, nor adds hormones or uses antibiotics (in meats and poultry).</a:t>
            </a:r>
          </a:p>
          <a:p>
            <a:pPr marL="541812" indent="-541812">
              <a:buNone/>
            </a:pPr>
            <a:endParaRPr lang="en-US" sz="2500"/>
          </a:p>
        </p:txBody>
      </p:sp>
      <p:pic>
        <p:nvPicPr>
          <p:cNvPr id="19461" name="Picture 5" descr="Harvesting Organic Carr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1" y="1286934"/>
            <a:ext cx="2175933" cy="2294467"/>
          </a:xfrm>
          <a:prstGeom prst="rect">
            <a:avLst/>
          </a:prstGeom>
          <a:noFill/>
        </p:spPr>
      </p:pic>
      <p:pic>
        <p:nvPicPr>
          <p:cNvPr id="19463" name="Picture 7" descr="ladybi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733" y="1083733"/>
            <a:ext cx="1625600" cy="1581856"/>
          </a:xfrm>
          <a:prstGeom prst="rect">
            <a:avLst/>
          </a:prstGeom>
          <a:noFill/>
        </p:spPr>
      </p:pic>
      <p:pic>
        <p:nvPicPr>
          <p:cNvPr id="19465" name="Picture 9" descr="rows_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2334" y="3039534"/>
            <a:ext cx="2531533" cy="2785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1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of Organic Farming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healthier way of life (no </a:t>
            </a:r>
            <a:r>
              <a:rPr lang="en-US" dirty="0" err="1"/>
              <a:t>bioaccummulation</a:t>
            </a:r>
            <a:r>
              <a:rPr lang="en-US" dirty="0"/>
              <a:t> of chemicals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Reduces environmental </a:t>
            </a:r>
            <a:r>
              <a:rPr lang="en-US" dirty="0" smtClean="0"/>
              <a:t>degradation</a:t>
            </a:r>
            <a:endParaRPr lang="en-US" dirty="0"/>
          </a:p>
          <a:p>
            <a:r>
              <a:rPr lang="en-US" dirty="0"/>
              <a:t>Allows for maintenance or increases to biodiversity by reducing nutrient and toxicity loading to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Allows for safe working conditions for farmers and </a:t>
            </a:r>
            <a:r>
              <a:rPr lang="en-US" dirty="0" smtClean="0"/>
              <a:t>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Failures of Organic Farming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3" y="1286934"/>
            <a:ext cx="7653867" cy="415854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Unfavorable climate reduces cash crop because there are no genetically modified varieties used (drives the consumer cost up)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Global warming and increased deforestation of rain forests are reducing precipitation in critical areas, thereby requiring increased irrigation use (drives consumer cost up)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fertilizers/pesticides used so the crop is more susceptible to damage and disease (drives consumer cost up)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Basic Economics – if demand is low, prices are high!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Winds carry genetically modified seed and pesticides onto “organically farmed” lands (Monsanto).</a:t>
            </a:r>
          </a:p>
        </p:txBody>
      </p:sp>
    </p:spTree>
    <p:extLst>
      <p:ext uri="{BB962C8B-B14F-4D97-AF65-F5344CB8AC3E}">
        <p14:creationId xmlns:p14="http://schemas.microsoft.com/office/powerpoint/2010/main" val="3258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1990 Organic Food Protection Act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Designed to develop uniform national standards for being “organic”. </a:t>
            </a:r>
            <a:r>
              <a:rPr lang="en-US" dirty="0" smtClean="0"/>
              <a:t>USDA </a:t>
            </a:r>
            <a:r>
              <a:rPr lang="en-US" dirty="0"/>
              <a:t>states that any food:</a:t>
            </a:r>
          </a:p>
          <a:p>
            <a:pPr lvl="1"/>
            <a:r>
              <a:rPr lang="en-US" dirty="0"/>
              <a:t>Genetically engineered/modified;</a:t>
            </a:r>
          </a:p>
          <a:p>
            <a:pPr lvl="1"/>
            <a:r>
              <a:rPr lang="en-US" dirty="0"/>
              <a:t>Fertilized with municipal sludge;</a:t>
            </a:r>
          </a:p>
          <a:p>
            <a:pPr lvl="1"/>
            <a:r>
              <a:rPr lang="en-US" dirty="0"/>
              <a:t>Zapped with radiation</a:t>
            </a:r>
          </a:p>
          <a:p>
            <a:pPr>
              <a:buFontTx/>
              <a:buNone/>
            </a:pPr>
            <a:r>
              <a:rPr lang="en-US" dirty="0"/>
              <a:t>…IS NOT ORGANIC!</a:t>
            </a:r>
          </a:p>
        </p:txBody>
      </p:sp>
    </p:spTree>
    <p:extLst>
      <p:ext uri="{BB962C8B-B14F-4D97-AF65-F5344CB8AC3E}">
        <p14:creationId xmlns:p14="http://schemas.microsoft.com/office/powerpoint/2010/main" val="39036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Sources of Protein – fish, meat, poultry, beans, nuts, eggs.</a:t>
            </a:r>
          </a:p>
          <a:p>
            <a:pPr>
              <a:lnSpc>
                <a:spcPct val="90000"/>
              </a:lnSpc>
            </a:pPr>
            <a:r>
              <a:rPr lang="en-US"/>
              <a:t>Sources of Fiber – cereal, bread, rice, pasta</a:t>
            </a:r>
          </a:p>
          <a:p>
            <a:pPr>
              <a:lnSpc>
                <a:spcPct val="90000"/>
              </a:lnSpc>
            </a:pPr>
            <a:r>
              <a:rPr lang="en-US"/>
              <a:t>Fruits and Vegetables – plentiful</a:t>
            </a:r>
          </a:p>
          <a:p>
            <a:pPr>
              <a:lnSpc>
                <a:spcPct val="90000"/>
              </a:lnSpc>
            </a:pPr>
            <a:r>
              <a:rPr lang="en-US"/>
              <a:t>Dairy – plentiful, milk, cheese, yogurt</a:t>
            </a:r>
          </a:p>
          <a:p>
            <a:pPr>
              <a:lnSpc>
                <a:spcPct val="90000"/>
              </a:lnSpc>
            </a:pPr>
            <a:r>
              <a:rPr lang="en-US"/>
              <a:t>Fats and Oils – plentiful and overused leading to overnutrition.</a:t>
            </a:r>
          </a:p>
          <a:p>
            <a:pPr>
              <a:lnSpc>
                <a:spcPct val="90000"/>
              </a:lnSpc>
            </a:pPr>
            <a:r>
              <a:rPr lang="en-US"/>
              <a:t>Vitamins – plentiful and easily accessable</a:t>
            </a:r>
          </a:p>
        </p:txBody>
      </p:sp>
    </p:spTree>
    <p:extLst>
      <p:ext uri="{BB962C8B-B14F-4D97-AF65-F5344CB8AC3E}">
        <p14:creationId xmlns:p14="http://schemas.microsoft.com/office/powerpoint/2010/main" val="3618084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of Food Subsidies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51467"/>
            <a:ext cx="7543800" cy="4294012"/>
          </a:xfrm>
        </p:spPr>
        <p:txBody>
          <a:bodyPr/>
          <a:lstStyle/>
          <a:p>
            <a:pPr marL="541812" indent="-541812">
              <a:buNone/>
            </a:pPr>
            <a:endParaRPr lang="en-US" dirty="0"/>
          </a:p>
          <a:p>
            <a:pPr marL="541812" indent="-541812">
              <a:buFontTx/>
              <a:buAutoNum type="arabicPeriod"/>
            </a:pPr>
            <a:r>
              <a:rPr lang="en-US" dirty="0"/>
              <a:t>Farmers stay in business during low production </a:t>
            </a:r>
            <a:r>
              <a:rPr lang="en-US" dirty="0" smtClean="0"/>
              <a:t>years</a:t>
            </a:r>
            <a:endParaRPr lang="en-US" dirty="0"/>
          </a:p>
          <a:p>
            <a:pPr marL="541812" indent="-541812">
              <a:buFontTx/>
              <a:buAutoNum type="arabicPeriod"/>
            </a:pPr>
            <a:r>
              <a:rPr lang="en-US" dirty="0"/>
              <a:t>Food production is </a:t>
            </a:r>
            <a:r>
              <a:rPr lang="en-US" dirty="0" smtClean="0"/>
              <a:t>encouraged</a:t>
            </a:r>
            <a:endParaRPr lang="en-US" dirty="0"/>
          </a:p>
          <a:p>
            <a:pPr marL="541812" indent="-541812">
              <a:buFontTx/>
              <a:buAutoNum type="arabicPeriod"/>
            </a:pPr>
            <a:r>
              <a:rPr lang="en-US" dirty="0"/>
              <a:t>Low interest loans provided for new </a:t>
            </a:r>
            <a:r>
              <a:rPr lang="en-US" dirty="0" smtClean="0"/>
              <a:t>farmers</a:t>
            </a:r>
            <a:endParaRPr lang="en-US" dirty="0"/>
          </a:p>
          <a:p>
            <a:pPr marL="541812" indent="-541812">
              <a:buNone/>
            </a:pPr>
            <a:endParaRPr lang="en-US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96267" y="1286934"/>
            <a:ext cx="3589867" cy="4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72" tIns="40636" rIns="81272" bIns="40636">
            <a:spAutoFit/>
          </a:bodyPr>
          <a:lstStyle/>
          <a:p>
            <a:pPr marL="304770" indent="-304770">
              <a:spcBef>
                <a:spcPct val="50000"/>
              </a:spcBef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4188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 of Food Subsidies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86934"/>
            <a:ext cx="7450667" cy="4334933"/>
          </a:xfrm>
        </p:spPr>
        <p:txBody>
          <a:bodyPr/>
          <a:lstStyle/>
          <a:p>
            <a:pPr marL="541812" indent="-541812">
              <a:lnSpc>
                <a:spcPct val="90000"/>
              </a:lnSpc>
              <a:buNone/>
            </a:pPr>
            <a:r>
              <a:rPr lang="en-US" sz="2500" dirty="0"/>
              <a:t>1. </a:t>
            </a:r>
            <a:r>
              <a:rPr lang="en-US" sz="2500" dirty="0"/>
              <a:t>  </a:t>
            </a:r>
            <a:r>
              <a:rPr lang="en-US" sz="2500" dirty="0"/>
              <a:t>More food = overproduction which decreases profits and depresses global </a:t>
            </a:r>
            <a:r>
              <a:rPr lang="en-US" sz="2500" dirty="0"/>
              <a:t>prices</a:t>
            </a:r>
            <a:endParaRPr lang="en-US" sz="2500" dirty="0"/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 dirty="0"/>
              <a:t>2. </a:t>
            </a:r>
            <a:r>
              <a:rPr lang="en-US" sz="2500" dirty="0"/>
              <a:t>  </a:t>
            </a:r>
            <a:r>
              <a:rPr lang="en-US" sz="2500" dirty="0"/>
              <a:t>Surplus becomes food aid, which is believed by most scientists, economists and politicians to reduce the incentive for recipients of food aid to grow their </a:t>
            </a:r>
            <a:r>
              <a:rPr lang="en-US" sz="2500" dirty="0"/>
              <a:t>own</a:t>
            </a:r>
            <a:endParaRPr lang="en-US" sz="2500" dirty="0"/>
          </a:p>
          <a:p>
            <a:pPr marL="541812" indent="-541812">
              <a:lnSpc>
                <a:spcPct val="90000"/>
              </a:lnSpc>
              <a:buNone/>
            </a:pPr>
            <a:r>
              <a:rPr lang="en-US" sz="2500" dirty="0"/>
              <a:t>3. </a:t>
            </a:r>
            <a:r>
              <a:rPr lang="en-US" sz="2500" dirty="0"/>
              <a:t>  </a:t>
            </a:r>
            <a:r>
              <a:rPr lang="en-US" sz="2500" dirty="0"/>
              <a:t>Farm Bill1990, 1996, 2002 – provides subsidies to farmers for overproduction and/or crop losses due to weather conditions. ONLY govt. assistance that reimburses business for “Act of God”</a:t>
            </a:r>
          </a:p>
          <a:p>
            <a:pPr marL="541812" indent="-541812">
              <a:lnSpc>
                <a:spcPct val="90000"/>
              </a:lnSpc>
              <a:buFontTx/>
              <a:buAutoNum type="arabicPeriod"/>
            </a:pPr>
            <a:endParaRPr lang="en-US" sz="2500" dirty="0"/>
          </a:p>
          <a:p>
            <a:pPr marL="541812" indent="-541812">
              <a:lnSpc>
                <a:spcPct val="90000"/>
              </a:lnSpc>
              <a:buFontTx/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53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2" y="1614312"/>
            <a:ext cx="1439333" cy="2431345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9156" y="1614311"/>
            <a:ext cx="4876821" cy="2441223"/>
          </a:xfrm>
          <a:prstGeom prst="rect">
            <a:avLst/>
          </a:prstGeo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689" y="1614312"/>
            <a:ext cx="1519767" cy="2441222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557434" y="1725790"/>
            <a:ext cx="1085859" cy="26673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200" b="1" dirty="0">
                <a:solidFill>
                  <a:schemeClr val="bg1"/>
                </a:solidFill>
              </a:rPr>
              <a:t>Consequences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82412" y="1737078"/>
            <a:ext cx="624194" cy="26673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200" b="1">
                <a:solidFill>
                  <a:schemeClr val="bg1"/>
                </a:solidFill>
              </a:rPr>
              <a:t>Causes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512279" y="2119489"/>
            <a:ext cx="1342339" cy="1757909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Worsening drought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 dirty="0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Famine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 dirty="0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Economic losses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 dirty="0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Lower living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standards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 dirty="0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Environmental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 dirty="0">
                <a:solidFill>
                  <a:schemeClr val="bg1"/>
                </a:solidFill>
              </a:rPr>
              <a:t>refugees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4790" y="2119489"/>
            <a:ext cx="1140361" cy="191025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Overgrazing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Deforestation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Erosion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Salinization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Soil compaction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100" b="1">
              <a:solidFill>
                <a:schemeClr val="bg1"/>
              </a:solidFill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Natural climate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100" b="1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41867" y="270933"/>
            <a:ext cx="6976533" cy="8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272" tIns="40636" rIns="81272" bIns="40636">
            <a:spAutoFit/>
          </a:bodyPr>
          <a:lstStyle/>
          <a:p>
            <a:r>
              <a:rPr lang="en-US" sz="2500">
                <a:solidFill>
                  <a:schemeClr val="tx2"/>
                </a:solidFill>
              </a:rPr>
              <a:t>Environmental Degradation From Terrestrial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603461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368800" y="2540000"/>
            <a:ext cx="3465689" cy="266417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 anchor="ctr"/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34" y="45156"/>
            <a:ext cx="3467100" cy="2508956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390" y="45156"/>
            <a:ext cx="3467100" cy="2489200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69333" y="2540000"/>
            <a:ext cx="3465689" cy="2901244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975078" y="2527301"/>
            <a:ext cx="2429175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b="1"/>
              <a:t>Biodiversity Loss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3879" y="2912534"/>
            <a:ext cx="3097563" cy="2575056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400" b="1"/>
              <a:t>Loss and degradation of habitat from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clearing grasslands and forests and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draining wetland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Fish kills from pesticide runoff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Killing of wild predators to protect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livestock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Loss of genetic diversity from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replacing thousands of wild crop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strains with a few monoculture strains</a:t>
            </a:r>
            <a:endParaRPr lang="en-US" sz="1200" b="1"/>
          </a:p>
          <a:p>
            <a:pPr algn="l" eaLnBrk="0" hangingPunct="0">
              <a:lnSpc>
                <a:spcPct val="90000"/>
              </a:lnSpc>
            </a:pPr>
            <a:endParaRPr lang="en-US" sz="1200" b="1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834945" y="2527301"/>
            <a:ext cx="659460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b="1"/>
              <a:t>Soil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63346" y="2912534"/>
            <a:ext cx="1331117" cy="202105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sz="1400" b="1"/>
              <a:t>Erosion</a:t>
            </a:r>
          </a:p>
          <a:p>
            <a:pPr algn="l" eaLnBrk="0" hangingPunct="0"/>
            <a:endParaRPr lang="en-US" sz="1400" b="1"/>
          </a:p>
          <a:p>
            <a:pPr algn="l" eaLnBrk="0" hangingPunct="0"/>
            <a:r>
              <a:rPr lang="en-US" sz="1400" b="1"/>
              <a:t>Loss of fertility</a:t>
            </a:r>
          </a:p>
          <a:p>
            <a:pPr algn="l" eaLnBrk="0" hangingPunct="0"/>
            <a:endParaRPr lang="en-US" sz="1400" b="1"/>
          </a:p>
          <a:p>
            <a:pPr algn="l" eaLnBrk="0" hangingPunct="0"/>
            <a:r>
              <a:rPr lang="en-US" sz="1400" b="1"/>
              <a:t>Salinization</a:t>
            </a:r>
          </a:p>
          <a:p>
            <a:pPr algn="l" eaLnBrk="0" hangingPunct="0"/>
            <a:endParaRPr lang="en-US" sz="1400" b="1"/>
          </a:p>
          <a:p>
            <a:pPr algn="l" eaLnBrk="0" hangingPunct="0"/>
            <a:r>
              <a:rPr lang="en-US" sz="1400" b="1"/>
              <a:t>Waterlogging</a:t>
            </a:r>
          </a:p>
          <a:p>
            <a:pPr algn="l" eaLnBrk="0" hangingPunct="0"/>
            <a:endParaRPr lang="en-US" sz="1400" b="1"/>
          </a:p>
          <a:p>
            <a:pPr algn="l" eaLnBrk="0" hangingPunct="0"/>
            <a:r>
              <a:rPr lang="en-US" sz="1400" b="1"/>
              <a:t>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3406442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9022" y="2540000"/>
            <a:ext cx="3465689" cy="185137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04356" y="2540000"/>
            <a:ext cx="4213578" cy="2699456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28889" y="2527301"/>
            <a:ext cx="1875369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b="1"/>
              <a:t>Air Pollution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034" y="2912534"/>
            <a:ext cx="3174379" cy="143936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400" b="1"/>
              <a:t>Greenhouse gas emissions from fossil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Fuel issue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Other air pollutants from fossil fuel use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  <a:p>
            <a:pPr algn="l" eaLnBrk="0" hangingPunct="0">
              <a:lnSpc>
                <a:spcPct val="90000"/>
              </a:lnSpc>
            </a:pPr>
            <a:r>
              <a:rPr lang="en-US" sz="1400" b="1"/>
              <a:t>Pollution from pesticide sprays</a:t>
            </a:r>
          </a:p>
          <a:p>
            <a:pPr algn="l" eaLnBrk="0" hangingPunct="0">
              <a:lnSpc>
                <a:spcPct val="90000"/>
              </a:lnSpc>
            </a:pPr>
            <a:endParaRPr lang="en-US" sz="1400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621867" y="2527301"/>
            <a:ext cx="983908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b="1"/>
              <a:t>Water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98901" y="2792590"/>
            <a:ext cx="1909096" cy="2353457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sz="1200" b="1"/>
              <a:t>Water waste</a:t>
            </a:r>
          </a:p>
          <a:p>
            <a:pPr algn="l" eaLnBrk="0" hangingPunct="0"/>
            <a:endParaRPr lang="en-US" sz="1200" b="1"/>
          </a:p>
          <a:p>
            <a:pPr algn="l" eaLnBrk="0" hangingPunct="0"/>
            <a:r>
              <a:rPr lang="en-US" sz="1200" b="1"/>
              <a:t>Aquifer depletion</a:t>
            </a:r>
          </a:p>
          <a:p>
            <a:pPr algn="l" eaLnBrk="0" hangingPunct="0"/>
            <a:endParaRPr lang="en-US" sz="1200" b="1"/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Increased runoff and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flooding from land cleared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to grow crops</a:t>
            </a:r>
          </a:p>
          <a:p>
            <a:pPr algn="l" eaLnBrk="0" hangingPunct="0"/>
            <a:endParaRPr lang="en-US" sz="1200" b="1"/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Sediment pollution from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erosion</a:t>
            </a:r>
          </a:p>
          <a:p>
            <a:pPr algn="l" eaLnBrk="0" hangingPunct="0"/>
            <a:endParaRPr lang="en-US" sz="1200" b="1"/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Fish kills from pesticide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runoff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78" y="0"/>
            <a:ext cx="3478389" cy="2507545"/>
          </a:xfrm>
          <a:prstGeom prst="rect">
            <a:avLst/>
          </a:prstGeom>
          <a:noFill/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533" y="0"/>
            <a:ext cx="4195234" cy="2530123"/>
          </a:xfrm>
          <a:prstGeom prst="rect">
            <a:avLst/>
          </a:prstGeom>
          <a:noFill/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015568" y="2936523"/>
            <a:ext cx="1844528" cy="227959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1200" b="1"/>
              <a:t>Surface and groundwater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pollution from pesticides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and fertilizers</a:t>
            </a:r>
          </a:p>
          <a:p>
            <a:pPr algn="l" eaLnBrk="0" hangingPunct="0">
              <a:lnSpc>
                <a:spcPct val="90000"/>
              </a:lnSpc>
            </a:pPr>
            <a:endParaRPr lang="en-US" sz="1200" b="1"/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Overfertilization of lakes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and slow-moving rivers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from runoff of nitrates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and phosphates from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fertilizers, livestock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wastes, and food</a:t>
            </a:r>
          </a:p>
          <a:p>
            <a:pPr algn="l" eaLnBrk="0" hangingPunct="0">
              <a:lnSpc>
                <a:spcPct val="90000"/>
              </a:lnSpc>
            </a:pPr>
            <a:r>
              <a:rPr lang="en-US" sz="1200" b="1"/>
              <a:t>processing wastes</a:t>
            </a:r>
          </a:p>
          <a:p>
            <a:pPr algn="l" eaLnBrk="0" hangingPunct="0"/>
            <a:endParaRPr lang="en-US" sz="1200" b="1"/>
          </a:p>
          <a:p>
            <a:pPr algn="l" eaLnBrk="0" hangingPunct="0"/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492629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Sustainable Agricultural Methods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219201"/>
            <a:ext cx="5080000" cy="42262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Terracing</a:t>
            </a:r>
          </a:p>
          <a:p>
            <a:pPr>
              <a:lnSpc>
                <a:spcPct val="90000"/>
              </a:lnSpc>
            </a:pPr>
            <a:r>
              <a:rPr lang="en-US"/>
              <a:t>Contour Farming</a:t>
            </a:r>
          </a:p>
          <a:p>
            <a:pPr>
              <a:lnSpc>
                <a:spcPct val="90000"/>
              </a:lnSpc>
            </a:pPr>
            <a:r>
              <a:rPr lang="en-US"/>
              <a:t>Strip Cropping</a:t>
            </a:r>
          </a:p>
          <a:p>
            <a:pPr>
              <a:lnSpc>
                <a:spcPct val="90000"/>
              </a:lnSpc>
            </a:pPr>
            <a:r>
              <a:rPr lang="en-US"/>
              <a:t>Agroforestry (Alley Cropping)</a:t>
            </a:r>
          </a:p>
          <a:p>
            <a:pPr>
              <a:lnSpc>
                <a:spcPct val="90000"/>
              </a:lnSpc>
            </a:pPr>
            <a:r>
              <a:rPr lang="en-US"/>
              <a:t>Windbreaks</a:t>
            </a:r>
          </a:p>
          <a:p>
            <a:pPr>
              <a:lnSpc>
                <a:spcPct val="90000"/>
              </a:lnSpc>
            </a:pPr>
            <a:r>
              <a:rPr lang="en-US"/>
              <a:t>Conservation Tillage Farming</a:t>
            </a:r>
          </a:p>
          <a:p>
            <a:pPr>
              <a:lnSpc>
                <a:spcPct val="90000"/>
              </a:lnSpc>
            </a:pPr>
            <a:r>
              <a:rPr lang="en-US"/>
              <a:t>Salt Flushing</a:t>
            </a:r>
          </a:p>
          <a:p>
            <a:pPr>
              <a:lnSpc>
                <a:spcPct val="90000"/>
              </a:lnSpc>
            </a:pPr>
            <a:r>
              <a:rPr lang="en-US"/>
              <a:t>Gully Reclamation</a:t>
            </a:r>
          </a:p>
        </p:txBody>
      </p:sp>
      <p:pic>
        <p:nvPicPr>
          <p:cNvPr id="74757" name="Picture 5" descr="0f3e9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099256"/>
            <a:ext cx="2878666" cy="1542353"/>
          </a:xfrm>
          <a:prstGeom prst="rect">
            <a:avLst/>
          </a:prstGeom>
          <a:noFill/>
        </p:spPr>
      </p:pic>
      <p:pic>
        <p:nvPicPr>
          <p:cNvPr id="74759" name="Picture 7" descr="0f85a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935" y="3505200"/>
            <a:ext cx="2579996" cy="206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631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Figure 14-13</a:t>
            </a:r>
            <a:br>
              <a:rPr lang="en-US" altLang="en-US"/>
            </a:br>
            <a:r>
              <a:rPr lang="en-US" altLang="en-US"/>
              <a:t>Page 284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244" y="0"/>
            <a:ext cx="5328356" cy="6049434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22679" y="1428045"/>
            <a:ext cx="1775085" cy="39600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Reduces erosion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Saves fuel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Cuts costs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Holds more soil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water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Reduces soil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compaction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Allows several crops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per season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Does not reduce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crop yields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1400" b="1" dirty="0"/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Reduces CO</a:t>
            </a:r>
            <a:r>
              <a:rPr lang="en-US" altLang="en-US" sz="1400" b="1" baseline="-25000" dirty="0"/>
              <a:t>2 </a:t>
            </a:r>
          </a:p>
          <a:p>
            <a:pPr algn="l" eaLnBrk="0" hangingPunct="0">
              <a:lnSpc>
                <a:spcPct val="90000"/>
              </a:lnSpc>
            </a:pPr>
            <a:r>
              <a:rPr lang="en-US" altLang="en-US" sz="1400" b="1" dirty="0"/>
              <a:t>release from soil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060245" y="1425223"/>
            <a:ext cx="1576377" cy="39600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/>
              <a:t>Can increase </a:t>
            </a:r>
          </a:p>
          <a:p>
            <a:pPr algn="l" eaLnBrk="0" hangingPunct="0"/>
            <a:r>
              <a:rPr lang="en-US" altLang="en-US" sz="1400" b="1"/>
              <a:t>herbicide use for </a:t>
            </a:r>
          </a:p>
          <a:p>
            <a:pPr algn="l" eaLnBrk="0" hangingPunct="0"/>
            <a:r>
              <a:rPr lang="en-US" altLang="en-US" sz="1400" b="1"/>
              <a:t>some crops</a:t>
            </a:r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r>
              <a:rPr lang="en-US" altLang="en-US" sz="1400" b="1"/>
              <a:t>Leaves stalks that </a:t>
            </a:r>
          </a:p>
          <a:p>
            <a:pPr algn="l" eaLnBrk="0" hangingPunct="0"/>
            <a:r>
              <a:rPr lang="en-US" altLang="en-US" sz="1400" b="1"/>
              <a:t>can harbor crop </a:t>
            </a:r>
          </a:p>
          <a:p>
            <a:pPr algn="l" eaLnBrk="0" hangingPunct="0"/>
            <a:r>
              <a:rPr lang="en-US" altLang="en-US" sz="1400" b="1"/>
              <a:t>pests and fungal </a:t>
            </a:r>
          </a:p>
          <a:p>
            <a:pPr algn="l" eaLnBrk="0" hangingPunct="0"/>
            <a:r>
              <a:rPr lang="en-US" altLang="en-US" sz="1400" b="1"/>
              <a:t>diseases and </a:t>
            </a:r>
          </a:p>
          <a:p>
            <a:pPr algn="l" eaLnBrk="0" hangingPunct="0"/>
            <a:r>
              <a:rPr lang="en-US" altLang="en-US" sz="1400" b="1"/>
              <a:t>increase pesticide </a:t>
            </a:r>
          </a:p>
          <a:p>
            <a:pPr algn="l" eaLnBrk="0" hangingPunct="0"/>
            <a:r>
              <a:rPr lang="en-US" altLang="en-US" sz="1400" b="1"/>
              <a:t>use</a:t>
            </a:r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r>
              <a:rPr lang="en-US" altLang="en-US" sz="1400" b="1"/>
              <a:t>Requires </a:t>
            </a:r>
          </a:p>
          <a:p>
            <a:pPr algn="l" eaLnBrk="0" hangingPunct="0"/>
            <a:r>
              <a:rPr lang="en-US" altLang="en-US" sz="1400" b="1"/>
              <a:t>investment </a:t>
            </a:r>
          </a:p>
          <a:p>
            <a:pPr algn="l" eaLnBrk="0" hangingPunct="0"/>
            <a:r>
              <a:rPr lang="en-US" altLang="en-US" sz="1400" b="1"/>
              <a:t>in expensive </a:t>
            </a:r>
          </a:p>
          <a:p>
            <a:pPr algn="l" eaLnBrk="0" hangingPunct="0"/>
            <a:r>
              <a:rPr lang="en-US" altLang="en-US" sz="1400" b="1"/>
              <a:t>equipment</a:t>
            </a:r>
            <a:endParaRPr lang="en-US" altLang="en-US" sz="140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749800" y="921456"/>
            <a:ext cx="2273635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square" lIns="81272" tIns="40636" rIns="81272" bIns="40636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FFCC"/>
                </a:solidFill>
              </a:rPr>
              <a:t>Disadvantages</a:t>
            </a:r>
            <a:endParaRPr lang="en-US" altLang="en-US" sz="1400" b="1" dirty="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491066" y="925689"/>
            <a:ext cx="1704618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FFCC"/>
                </a:solidFill>
              </a:rPr>
              <a:t>Advantages</a:t>
            </a:r>
            <a:endParaRPr lang="en-US" altLang="en-US" sz="1400" b="1" dirty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381301" y="0"/>
            <a:ext cx="1249878" cy="35906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chemeClr val="accent2"/>
                </a:solidFill>
              </a:rPr>
              <a:t>Trade-Offs</a:t>
            </a:r>
            <a:endParaRPr lang="en-US" altLang="en-US" sz="1800" b="1" dirty="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825089" y="440856"/>
            <a:ext cx="2214051" cy="35906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chemeClr val="accent2"/>
                </a:solidFill>
              </a:rPr>
              <a:t>Conservation Tillage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3846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Figure 14-12</a:t>
            </a:r>
            <a:br>
              <a:rPr lang="en-US" altLang="en-US"/>
            </a:br>
            <a:r>
              <a:rPr lang="en-US" altLang="en-US"/>
              <a:t>Page 283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812" y="46567"/>
            <a:ext cx="5992988" cy="6049433"/>
          </a:xfrm>
          <a:prstGeom prst="rect">
            <a:avLst/>
          </a:prstGeom>
          <a:noFill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23244" y="1936045"/>
            <a:ext cx="1581122" cy="331372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/>
              <a:t>Reduce irrigation</a:t>
            </a:r>
            <a:endParaRPr lang="en-US" altLang="en-US" sz="1400"/>
          </a:p>
          <a:p>
            <a:pPr algn="l" eaLnBrk="0" hangingPunct="0"/>
            <a:endParaRPr lang="en-US" altLang="en-US" sz="1400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endParaRPr lang="en-US" altLang="en-US" sz="1400" b="1"/>
          </a:p>
          <a:p>
            <a:pPr algn="l" eaLnBrk="0" hangingPunct="0"/>
            <a:r>
              <a:rPr lang="en-US" altLang="en-US" sz="1400" b="1"/>
              <a:t>Switch to salt-</a:t>
            </a:r>
          </a:p>
          <a:p>
            <a:pPr algn="l" eaLnBrk="0" hangingPunct="0"/>
            <a:r>
              <a:rPr lang="en-US" altLang="en-US" sz="1400" b="1"/>
              <a:t>tolerant crops</a:t>
            </a:r>
          </a:p>
          <a:p>
            <a:pPr algn="l" eaLnBrk="0" hangingPunct="0"/>
            <a:r>
              <a:rPr lang="en-US" altLang="en-US" sz="1400" b="1"/>
              <a:t>(such as barley, </a:t>
            </a:r>
          </a:p>
          <a:p>
            <a:pPr algn="l" eaLnBrk="0" hangingPunct="0"/>
            <a:r>
              <a:rPr lang="en-US" altLang="en-US" sz="1400" b="1"/>
              <a:t>cotton, sugar beet)</a:t>
            </a:r>
            <a:endParaRPr lang="en-US" altLang="en-US" sz="1200" b="1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323078" y="1272289"/>
            <a:ext cx="1593241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FFCC"/>
                </a:solidFill>
              </a:rPr>
              <a:t>Prevention</a:t>
            </a:r>
            <a:endParaRPr lang="en-US" altLang="en-US" sz="1400" b="1" dirty="0">
              <a:solidFill>
                <a:srgbClr val="FFFFCC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925667" y="1933400"/>
            <a:ext cx="1656528" cy="3498386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 dirty="0"/>
              <a:t>Flushing soil</a:t>
            </a:r>
          </a:p>
          <a:p>
            <a:pPr algn="l" eaLnBrk="0" hangingPunct="0"/>
            <a:r>
              <a:rPr lang="en-US" altLang="en-US" sz="1400" b="1" dirty="0"/>
              <a:t>(expensive and</a:t>
            </a:r>
          </a:p>
          <a:p>
            <a:pPr algn="l" eaLnBrk="0" hangingPunct="0"/>
            <a:r>
              <a:rPr lang="en-US" altLang="en-US" sz="1400" b="1" dirty="0"/>
              <a:t>wastes water)</a:t>
            </a:r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r>
              <a:rPr lang="en-US" altLang="en-US" sz="1400" b="1" dirty="0"/>
              <a:t>Not growing crops</a:t>
            </a:r>
          </a:p>
          <a:p>
            <a:pPr algn="l" eaLnBrk="0" hangingPunct="0"/>
            <a:r>
              <a:rPr lang="en-US" altLang="en-US" sz="1400" b="1" dirty="0"/>
              <a:t> for 2-5 years</a:t>
            </a:r>
          </a:p>
          <a:p>
            <a:pPr algn="l" eaLnBrk="0" hangingPunct="0"/>
            <a:endParaRPr lang="en-US" altLang="en-US" sz="12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endParaRPr lang="en-US" altLang="en-US" sz="1400" b="1" dirty="0"/>
          </a:p>
          <a:p>
            <a:pPr algn="l" eaLnBrk="0" hangingPunct="0"/>
            <a:r>
              <a:rPr lang="en-US" altLang="en-US" sz="1400" b="1" dirty="0"/>
              <a:t>Installing under- </a:t>
            </a:r>
          </a:p>
          <a:p>
            <a:pPr algn="l" eaLnBrk="0" hangingPunct="0"/>
            <a:r>
              <a:rPr lang="en-US" altLang="en-US" sz="1400" b="1" dirty="0"/>
              <a:t>ground drainage</a:t>
            </a:r>
          </a:p>
          <a:p>
            <a:pPr algn="l" eaLnBrk="0" hangingPunct="0"/>
            <a:r>
              <a:rPr lang="en-US" altLang="en-US" sz="1400" b="1" dirty="0"/>
              <a:t>systems (expensive)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355434" y="1263178"/>
            <a:ext cx="1276615" cy="451398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FFCC"/>
                </a:solidFill>
              </a:rPr>
              <a:t>Cleanup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399234" y="135467"/>
            <a:ext cx="1074637" cy="35906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rgbClr val="006600"/>
                </a:solidFill>
              </a:rPr>
              <a:t>Solutions</a:t>
            </a:r>
            <a:endParaRPr lang="en-US" altLang="en-US" sz="1800" b="1" dirty="0">
              <a:solidFill>
                <a:srgbClr val="339966"/>
              </a:solidFill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041400" y="633590"/>
            <a:ext cx="1760722" cy="359065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rgbClr val="006600"/>
                </a:solidFill>
              </a:rPr>
              <a:t>Soil </a:t>
            </a:r>
            <a:r>
              <a:rPr lang="en-US" altLang="en-US" sz="1800" b="1" dirty="0" err="1">
                <a:solidFill>
                  <a:srgbClr val="006600"/>
                </a:solidFill>
              </a:rPr>
              <a:t>Salinization</a:t>
            </a:r>
            <a:endParaRPr lang="en-US" altLang="en-US" sz="18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84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33" y="16934"/>
            <a:ext cx="7548034" cy="5238044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5208411"/>
            <a:ext cx="1364588" cy="297509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/>
              <a:t>(d) Windbreaks</a:t>
            </a:r>
          </a:p>
        </p:txBody>
      </p:sp>
    </p:spTree>
    <p:extLst>
      <p:ext uri="{BB962C8B-B14F-4D97-AF65-F5344CB8AC3E}">
        <p14:creationId xmlns:p14="http://schemas.microsoft.com/office/powerpoint/2010/main" val="618933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756" y="11289"/>
            <a:ext cx="7574844" cy="5257800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5208411"/>
            <a:ext cx="3219327" cy="297509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 lIns="81272" tIns="40636" rIns="81272" bIns="40636">
            <a:spAutoFit/>
          </a:bodyPr>
          <a:lstStyle/>
          <a:p>
            <a:pPr algn="l" eaLnBrk="0" hangingPunct="0"/>
            <a:r>
              <a:rPr lang="en-US" altLang="en-US" sz="1400" b="1"/>
              <a:t>(b) Contour planting and strip cropping</a:t>
            </a:r>
          </a:p>
        </p:txBody>
      </p:sp>
    </p:spTree>
    <p:extLst>
      <p:ext uri="{BB962C8B-B14F-4D97-AF65-F5344CB8AC3E}">
        <p14:creationId xmlns:p14="http://schemas.microsoft.com/office/powerpoint/2010/main" val="135718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Studies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86934"/>
            <a:ext cx="2777067" cy="4158545"/>
          </a:xfrm>
        </p:spPr>
        <p:txBody>
          <a:bodyPr/>
          <a:lstStyle/>
          <a:p>
            <a:r>
              <a:rPr lang="en-US"/>
              <a:t>Indicate that over 50% of all children will be overweight or suffer from over-nutrition by the year 2010!</a:t>
            </a:r>
          </a:p>
        </p:txBody>
      </p:sp>
      <p:pic>
        <p:nvPicPr>
          <p:cNvPr id="6151" name="Picture 7" descr="0308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67" y="3937001"/>
            <a:ext cx="2709333" cy="2023533"/>
          </a:xfrm>
          <a:prstGeom prst="rect">
            <a:avLst/>
          </a:prstGeom>
          <a:noFill/>
        </p:spPr>
      </p:pic>
      <p:pic>
        <p:nvPicPr>
          <p:cNvPr id="6153" name="Picture 9" descr="west_fat_feb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534" y="745067"/>
            <a:ext cx="1882422" cy="3115733"/>
          </a:xfrm>
          <a:prstGeom prst="rect">
            <a:avLst/>
          </a:prstGeom>
          <a:noFill/>
        </p:spPr>
      </p:pic>
      <p:pic>
        <p:nvPicPr>
          <p:cNvPr id="6149" name="Picture 5" descr="fatForL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90233"/>
            <a:ext cx="2661356" cy="308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901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Alley Cropping</a:t>
            </a:r>
          </a:p>
        </p:txBody>
      </p:sp>
      <p:pic>
        <p:nvPicPr>
          <p:cNvPr id="75781" name="Picture 5" descr="Al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67" y="1391356"/>
            <a:ext cx="6299200" cy="4189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94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1" y="152400"/>
            <a:ext cx="6908800" cy="1016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UNHEALTHY DIETS – Atkins/South Beach</a:t>
            </a:r>
          </a:p>
        </p:txBody>
      </p:sp>
      <p:pic>
        <p:nvPicPr>
          <p:cNvPr id="4101" name="Picture 5" descr="atkins_food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1" y="1286933"/>
            <a:ext cx="4051300" cy="467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42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DIETS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51467"/>
            <a:ext cx="3522133" cy="4294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Include eating reduced slightly reduced portions of carbohydrates, increased exercise, increased water intake, and decreased stress levels.</a:t>
            </a:r>
          </a:p>
        </p:txBody>
      </p:sp>
      <p:pic>
        <p:nvPicPr>
          <p:cNvPr id="7173" name="Picture 5" descr="searedsalmonfillets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067" y="1143000"/>
            <a:ext cx="1951567" cy="2370667"/>
          </a:xfrm>
          <a:prstGeom prst="rect">
            <a:avLst/>
          </a:prstGeom>
          <a:noFill/>
        </p:spPr>
      </p:pic>
      <p:pic>
        <p:nvPicPr>
          <p:cNvPr id="7175" name="Picture 7" descr="0290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534" y="4673600"/>
            <a:ext cx="1693333" cy="1251656"/>
          </a:xfrm>
          <a:prstGeom prst="rect">
            <a:avLst/>
          </a:prstGeom>
          <a:noFill/>
        </p:spPr>
      </p:pic>
      <p:pic>
        <p:nvPicPr>
          <p:cNvPr id="7177" name="Picture 9" descr="F_Img117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3067" y="3318934"/>
            <a:ext cx="1900767" cy="2353733"/>
          </a:xfrm>
          <a:prstGeom prst="rect">
            <a:avLst/>
          </a:prstGeom>
          <a:noFill/>
        </p:spPr>
      </p:pic>
      <p:pic>
        <p:nvPicPr>
          <p:cNvPr id="7179" name="Picture 11" descr="group_all_col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1" y="3183467"/>
            <a:ext cx="2374900" cy="2374900"/>
          </a:xfrm>
          <a:prstGeom prst="rect">
            <a:avLst/>
          </a:prstGeom>
          <a:noFill/>
        </p:spPr>
      </p:pic>
      <p:pic>
        <p:nvPicPr>
          <p:cNvPr id="7181" name="Picture 13" descr="greatgrai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3734" y="677333"/>
            <a:ext cx="1651000" cy="247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9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6" y="46567"/>
            <a:ext cx="5379156" cy="604943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12533" y="270934"/>
            <a:ext cx="5215467" cy="1286933"/>
          </a:xfrm>
        </p:spPr>
        <p:txBody>
          <a:bodyPr/>
          <a:lstStyle/>
          <a:p>
            <a:r>
              <a:rPr lang="en-US" b="1" dirty="0" smtClean="0"/>
              <a:t>Food and Agriculture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0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908800" cy="1016000"/>
          </a:xfrm>
        </p:spPr>
        <p:txBody>
          <a:bodyPr/>
          <a:lstStyle/>
          <a:p>
            <a:r>
              <a:rPr lang="en-US"/>
              <a:t>History and Types of Agriculture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69088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2100" b="1">
                <a:latin typeface="Arial" pitchFamily="34" charset="0"/>
              </a:rPr>
              <a:t>Demand-based agriculture</a:t>
            </a:r>
            <a:r>
              <a:rPr lang="en-US" sz="2100">
                <a:latin typeface="Arial" pitchFamily="34" charset="0"/>
              </a:rPr>
              <a:t> - production determined by economic demand and limited by classical economic supply and demand theory.  This approach became common during the industrial revolution.</a:t>
            </a:r>
          </a:p>
          <a:p>
            <a:pPr>
              <a:buFontTx/>
              <a:buNone/>
            </a:pPr>
            <a:r>
              <a:rPr lang="en-US" sz="2100" b="1">
                <a:latin typeface="Arial" pitchFamily="34" charset="0"/>
              </a:rPr>
              <a:t>Resource-based agriculture</a:t>
            </a:r>
            <a:r>
              <a:rPr lang="en-US" sz="2100">
                <a:latin typeface="Arial" pitchFamily="34" charset="0"/>
              </a:rPr>
              <a:t> - production determined by resource availability; economic demand usually exceeds production.  This approach was the original type of farming 10,000 years ago.  Modern approaches are very high tech and somewhat more expensive.</a:t>
            </a:r>
          </a:p>
          <a:p>
            <a:endParaRPr lang="en-US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Pages>11</Pages>
  <Words>1651</Words>
  <Application>Microsoft Office PowerPoint</Application>
  <PresentationFormat>Custom</PresentationFormat>
  <Paragraphs>381</Paragraphs>
  <Slides>50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GLOBAL FOOD RESOURCES</vt:lpstr>
      <vt:lpstr>PowerPoint Presentation</vt:lpstr>
      <vt:lpstr>PowerPoint Presentation</vt:lpstr>
      <vt:lpstr>USA</vt:lpstr>
      <vt:lpstr>Recent Studies</vt:lpstr>
      <vt:lpstr>UNHEALTHY DIETS – Atkins/South Beach</vt:lpstr>
      <vt:lpstr>HEALTHY DIETS</vt:lpstr>
      <vt:lpstr>Food and Agriculture</vt:lpstr>
      <vt:lpstr>History and Types of Agriculture</vt:lpstr>
      <vt:lpstr>Plant Food Sources</vt:lpstr>
      <vt:lpstr>Other Plant Food Sources</vt:lpstr>
      <vt:lpstr>Green Revolution (1950-1970)</vt:lpstr>
      <vt:lpstr>2nd Green Revolution</vt:lpstr>
      <vt:lpstr>New Green Revolution</vt:lpstr>
      <vt:lpstr>Types of Crops</vt:lpstr>
      <vt:lpstr>Agroecosystems</vt:lpstr>
      <vt:lpstr>Agroecosystems</vt:lpstr>
      <vt:lpstr>World Food Supply and the Environment</vt:lpstr>
      <vt:lpstr>Grain Production</vt:lpstr>
      <vt:lpstr>PowerPoint Presentation</vt:lpstr>
      <vt:lpstr>PowerPoint Presentation</vt:lpstr>
      <vt:lpstr>PowerPoint Presentation</vt:lpstr>
      <vt:lpstr>Livestock</vt:lpstr>
      <vt:lpstr>PowerPoint Presentation</vt:lpstr>
      <vt:lpstr>Meat Sources</vt:lpstr>
      <vt:lpstr>Economics of a Hamburger</vt:lpstr>
      <vt:lpstr>Agricultural Methods</vt:lpstr>
      <vt:lpstr>Polyvarietal Strains</vt:lpstr>
      <vt:lpstr>Agricultural methods</vt:lpstr>
      <vt:lpstr>Intercropping</vt:lpstr>
      <vt:lpstr>Agricultural Methods</vt:lpstr>
      <vt:lpstr>Agroforestry</vt:lpstr>
      <vt:lpstr>PowerPoint Presentation</vt:lpstr>
      <vt:lpstr>Agricultural Methods</vt:lpstr>
      <vt:lpstr>Polyculture</vt:lpstr>
      <vt:lpstr>Agricultural Methods</vt:lpstr>
      <vt:lpstr>Success of Organic Farming</vt:lpstr>
      <vt:lpstr>Failures of Organic Farming</vt:lpstr>
      <vt:lpstr>1990 Organic Food Protection Act</vt:lpstr>
      <vt:lpstr>Pros of Food Subsidies</vt:lpstr>
      <vt:lpstr>Cons of Food Subsidies</vt:lpstr>
      <vt:lpstr>PowerPoint Presentation</vt:lpstr>
      <vt:lpstr>PowerPoint Presentation</vt:lpstr>
      <vt:lpstr>PowerPoint Presentation</vt:lpstr>
      <vt:lpstr>Sustainable Agricultural Methods</vt:lpstr>
      <vt:lpstr>Figure 14-13 Page 284</vt:lpstr>
      <vt:lpstr>Figure 14-12 Page 283</vt:lpstr>
      <vt:lpstr>PowerPoint Presentation</vt:lpstr>
      <vt:lpstr>PowerPoint Presentation</vt:lpstr>
      <vt:lpstr>Alley Cropping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 Power Point Lecture</dc:title>
  <dc:subject>Chapter 10</dc:subject>
  <dc:creator>Higher Education</dc:creator>
  <cp:lastModifiedBy>Kara House</cp:lastModifiedBy>
  <cp:revision>56</cp:revision>
  <cp:lastPrinted>1998-08-31T14:48:07Z</cp:lastPrinted>
  <dcterms:created xsi:type="dcterms:W3CDTF">1998-10-08T15:50:08Z</dcterms:created>
  <dcterms:modified xsi:type="dcterms:W3CDTF">2011-04-05T14:26:10Z</dcterms:modified>
</cp:coreProperties>
</file>