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89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E4BFCD-167E-4730-BBEE-C9BDC398DF6B}" type="datetimeFigureOut">
              <a:rPr lang="en-US" smtClean="0"/>
              <a:t>4/5/2011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BACEC0-CE9B-44DD-AFFC-EDB192B4D75E}" type="slidenum">
              <a:rPr lang="en-US" smtClean="0"/>
              <a:t>‹#›</a:t>
            </a:fld>
            <a:endParaRPr lang="en-US"/>
          </a:p>
        </p:txBody>
      </p:sp>
    </p:spTree>
    <p:extLst>
      <p:ext uri="{BB962C8B-B14F-4D97-AF65-F5344CB8AC3E}">
        <p14:creationId xmlns:p14="http://schemas.microsoft.com/office/powerpoint/2010/main" val="951897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DCAD5C-0D16-4820-B1EC-06D2C7BE8937}" type="datetimeFigureOut">
              <a:rPr lang="en-US" smtClean="0"/>
              <a:t>4/5/2011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71C9E-ED2D-45E0-A32A-64C5D65B10B8}" type="slidenum">
              <a:rPr lang="en-US" smtClean="0"/>
              <a:t>‹#›</a:t>
            </a:fld>
            <a:endParaRPr lang="en-US"/>
          </a:p>
        </p:txBody>
      </p:sp>
    </p:spTree>
    <p:extLst>
      <p:ext uri="{BB962C8B-B14F-4D97-AF65-F5344CB8AC3E}">
        <p14:creationId xmlns:p14="http://schemas.microsoft.com/office/powerpoint/2010/main" val="869025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DCAD5C-0D16-4820-B1EC-06D2C7BE8937}" type="datetimeFigureOut">
              <a:rPr lang="en-US" smtClean="0"/>
              <a:t>4/5/2011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71C9E-ED2D-45E0-A32A-64C5D65B10B8}" type="slidenum">
              <a:rPr lang="en-US" smtClean="0"/>
              <a:t>‹#›</a:t>
            </a:fld>
            <a:endParaRPr lang="en-US"/>
          </a:p>
        </p:txBody>
      </p:sp>
    </p:spTree>
    <p:extLst>
      <p:ext uri="{BB962C8B-B14F-4D97-AF65-F5344CB8AC3E}">
        <p14:creationId xmlns:p14="http://schemas.microsoft.com/office/powerpoint/2010/main" val="4271473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DCAD5C-0D16-4820-B1EC-06D2C7BE8937}" type="datetimeFigureOut">
              <a:rPr lang="en-US" smtClean="0"/>
              <a:t>4/5/2011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71C9E-ED2D-45E0-A32A-64C5D65B10B8}" type="slidenum">
              <a:rPr lang="en-US" smtClean="0"/>
              <a:t>‹#›</a:t>
            </a:fld>
            <a:endParaRPr lang="en-US"/>
          </a:p>
        </p:txBody>
      </p:sp>
    </p:spTree>
    <p:extLst>
      <p:ext uri="{BB962C8B-B14F-4D97-AF65-F5344CB8AC3E}">
        <p14:creationId xmlns:p14="http://schemas.microsoft.com/office/powerpoint/2010/main" val="1558884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DCAD5C-0D16-4820-B1EC-06D2C7BE8937}" type="datetimeFigureOut">
              <a:rPr lang="en-US" smtClean="0"/>
              <a:t>4/5/2011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71C9E-ED2D-45E0-A32A-64C5D65B10B8}" type="slidenum">
              <a:rPr lang="en-US" smtClean="0"/>
              <a:t>‹#›</a:t>
            </a:fld>
            <a:endParaRPr lang="en-US"/>
          </a:p>
        </p:txBody>
      </p:sp>
    </p:spTree>
    <p:extLst>
      <p:ext uri="{BB962C8B-B14F-4D97-AF65-F5344CB8AC3E}">
        <p14:creationId xmlns:p14="http://schemas.microsoft.com/office/powerpoint/2010/main" val="2067083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DCAD5C-0D16-4820-B1EC-06D2C7BE8937}" type="datetimeFigureOut">
              <a:rPr lang="en-US" smtClean="0"/>
              <a:t>4/5/2011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F71C9E-ED2D-45E0-A32A-64C5D65B10B8}" type="slidenum">
              <a:rPr lang="en-US" smtClean="0"/>
              <a:t>‹#›</a:t>
            </a:fld>
            <a:endParaRPr lang="en-US"/>
          </a:p>
        </p:txBody>
      </p:sp>
    </p:spTree>
    <p:extLst>
      <p:ext uri="{BB962C8B-B14F-4D97-AF65-F5344CB8AC3E}">
        <p14:creationId xmlns:p14="http://schemas.microsoft.com/office/powerpoint/2010/main" val="4037950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DCAD5C-0D16-4820-B1EC-06D2C7BE8937}" type="datetimeFigureOut">
              <a:rPr lang="en-US" smtClean="0"/>
              <a:t>4/5/2011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F71C9E-ED2D-45E0-A32A-64C5D65B10B8}" type="slidenum">
              <a:rPr lang="en-US" smtClean="0"/>
              <a:t>‹#›</a:t>
            </a:fld>
            <a:endParaRPr lang="en-US"/>
          </a:p>
        </p:txBody>
      </p:sp>
    </p:spTree>
    <p:extLst>
      <p:ext uri="{BB962C8B-B14F-4D97-AF65-F5344CB8AC3E}">
        <p14:creationId xmlns:p14="http://schemas.microsoft.com/office/powerpoint/2010/main" val="477482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DCAD5C-0D16-4820-B1EC-06D2C7BE8937}" type="datetimeFigureOut">
              <a:rPr lang="en-US" smtClean="0"/>
              <a:t>4/5/2011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F71C9E-ED2D-45E0-A32A-64C5D65B10B8}" type="slidenum">
              <a:rPr lang="en-US" smtClean="0"/>
              <a:t>‹#›</a:t>
            </a:fld>
            <a:endParaRPr lang="en-US"/>
          </a:p>
        </p:txBody>
      </p:sp>
    </p:spTree>
    <p:extLst>
      <p:ext uri="{BB962C8B-B14F-4D97-AF65-F5344CB8AC3E}">
        <p14:creationId xmlns:p14="http://schemas.microsoft.com/office/powerpoint/2010/main" val="2544488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DCAD5C-0D16-4820-B1EC-06D2C7BE8937}" type="datetimeFigureOut">
              <a:rPr lang="en-US" smtClean="0"/>
              <a:t>4/5/2011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F71C9E-ED2D-45E0-A32A-64C5D65B10B8}" type="slidenum">
              <a:rPr lang="en-US" smtClean="0"/>
              <a:t>‹#›</a:t>
            </a:fld>
            <a:endParaRPr lang="en-US"/>
          </a:p>
        </p:txBody>
      </p:sp>
    </p:spTree>
    <p:extLst>
      <p:ext uri="{BB962C8B-B14F-4D97-AF65-F5344CB8AC3E}">
        <p14:creationId xmlns:p14="http://schemas.microsoft.com/office/powerpoint/2010/main" val="3943325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DCAD5C-0D16-4820-B1EC-06D2C7BE8937}" type="datetimeFigureOut">
              <a:rPr lang="en-US" smtClean="0"/>
              <a:t>4/5/2011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F71C9E-ED2D-45E0-A32A-64C5D65B10B8}" type="slidenum">
              <a:rPr lang="en-US" smtClean="0"/>
              <a:t>‹#›</a:t>
            </a:fld>
            <a:endParaRPr lang="en-US"/>
          </a:p>
        </p:txBody>
      </p:sp>
    </p:spTree>
    <p:extLst>
      <p:ext uri="{BB962C8B-B14F-4D97-AF65-F5344CB8AC3E}">
        <p14:creationId xmlns:p14="http://schemas.microsoft.com/office/powerpoint/2010/main" val="324250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DCAD5C-0D16-4820-B1EC-06D2C7BE8937}" type="datetimeFigureOut">
              <a:rPr lang="en-US" smtClean="0"/>
              <a:t>4/5/2011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F71C9E-ED2D-45E0-A32A-64C5D65B10B8}" type="slidenum">
              <a:rPr lang="en-US" smtClean="0"/>
              <a:t>‹#›</a:t>
            </a:fld>
            <a:endParaRPr lang="en-US"/>
          </a:p>
        </p:txBody>
      </p:sp>
    </p:spTree>
    <p:extLst>
      <p:ext uri="{BB962C8B-B14F-4D97-AF65-F5344CB8AC3E}">
        <p14:creationId xmlns:p14="http://schemas.microsoft.com/office/powerpoint/2010/main" val="1369751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DCAD5C-0D16-4820-B1EC-06D2C7BE8937}" type="datetimeFigureOut">
              <a:rPr lang="en-US" smtClean="0"/>
              <a:t>4/5/2011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F71C9E-ED2D-45E0-A32A-64C5D65B10B8}" type="slidenum">
              <a:rPr lang="en-US" smtClean="0"/>
              <a:t>‹#›</a:t>
            </a:fld>
            <a:endParaRPr lang="en-US"/>
          </a:p>
        </p:txBody>
      </p:sp>
    </p:spTree>
    <p:extLst>
      <p:ext uri="{BB962C8B-B14F-4D97-AF65-F5344CB8AC3E}">
        <p14:creationId xmlns:p14="http://schemas.microsoft.com/office/powerpoint/2010/main" val="1019289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DCAD5C-0D16-4820-B1EC-06D2C7BE8937}" type="datetimeFigureOut">
              <a:rPr lang="en-US" smtClean="0"/>
              <a:t>4/5/2011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F71C9E-ED2D-45E0-A32A-64C5D65B10B8}" type="slidenum">
              <a:rPr lang="en-US" smtClean="0"/>
              <a:t>‹#›</a:t>
            </a:fld>
            <a:endParaRPr lang="en-US"/>
          </a:p>
        </p:txBody>
      </p:sp>
    </p:spTree>
    <p:extLst>
      <p:ext uri="{BB962C8B-B14F-4D97-AF65-F5344CB8AC3E}">
        <p14:creationId xmlns:p14="http://schemas.microsoft.com/office/powerpoint/2010/main" val="2000102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942975" y="2857500"/>
            <a:ext cx="7772400" cy="1143000"/>
          </a:xfrm>
        </p:spPr>
        <p:txBody>
          <a:bodyPr>
            <a:normAutofit fontScale="90000"/>
          </a:bodyPr>
          <a:lstStyle/>
          <a:p>
            <a:r>
              <a:rPr lang="en-US" sz="9300" dirty="0"/>
              <a:t>Malnutrition</a:t>
            </a:r>
            <a:endParaRPr lang="en-US" sz="9300" dirty="0"/>
          </a:p>
        </p:txBody>
      </p:sp>
    </p:spTree>
    <p:extLst>
      <p:ext uri="{BB962C8B-B14F-4D97-AF65-F5344CB8AC3E}">
        <p14:creationId xmlns:p14="http://schemas.microsoft.com/office/powerpoint/2010/main" val="1985317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sz="4100"/>
              <a:t>So How Do People Get Their Protein in Developing Nations?</a:t>
            </a:r>
          </a:p>
        </p:txBody>
      </p:sp>
      <p:sp>
        <p:nvSpPr>
          <p:cNvPr id="15363" name="Rectangle 3"/>
          <p:cNvSpPr>
            <a:spLocks noGrp="1" noChangeArrowheads="1"/>
          </p:cNvSpPr>
          <p:nvPr>
            <p:ph idx="1"/>
          </p:nvPr>
        </p:nvSpPr>
        <p:spPr>
          <a:xfrm>
            <a:off x="533400" y="1905001"/>
            <a:ext cx="2667000" cy="4297363"/>
          </a:xfrm>
        </p:spPr>
        <p:txBody>
          <a:bodyPr/>
          <a:lstStyle/>
          <a:p>
            <a:pPr algn="ctr">
              <a:lnSpc>
                <a:spcPct val="90000"/>
              </a:lnSpc>
              <a:buFontTx/>
              <a:buNone/>
            </a:pPr>
            <a:r>
              <a:rPr lang="en-US"/>
              <a:t>BEANS </a:t>
            </a:r>
          </a:p>
          <a:p>
            <a:pPr algn="ctr">
              <a:lnSpc>
                <a:spcPct val="90000"/>
              </a:lnSpc>
              <a:buFontTx/>
              <a:buNone/>
            </a:pPr>
            <a:endParaRPr lang="en-US"/>
          </a:p>
          <a:p>
            <a:pPr>
              <a:lnSpc>
                <a:spcPct val="90000"/>
              </a:lnSpc>
              <a:buFontTx/>
              <a:buNone/>
            </a:pPr>
            <a:r>
              <a:rPr lang="en-US"/>
              <a:t>New Guinea – winged bean (legume)</a:t>
            </a:r>
          </a:p>
        </p:txBody>
      </p:sp>
      <p:pic>
        <p:nvPicPr>
          <p:cNvPr id="15365" name="Picture 5" descr="Winged%20bean"/>
          <p:cNvPicPr>
            <a:picLocks noChangeAspect="1" noChangeArrowheads="1"/>
          </p:cNvPicPr>
          <p:nvPr/>
        </p:nvPicPr>
        <p:blipFill>
          <a:blip r:embed="rId2" cstate="print"/>
          <a:srcRect/>
          <a:stretch>
            <a:fillRect/>
          </a:stretch>
        </p:blipFill>
        <p:spPr bwMode="auto">
          <a:xfrm>
            <a:off x="3286126" y="2114550"/>
            <a:ext cx="5181600" cy="3886200"/>
          </a:xfrm>
          <a:prstGeom prst="rect">
            <a:avLst/>
          </a:prstGeom>
          <a:noFill/>
        </p:spPr>
      </p:pic>
    </p:spTree>
    <p:extLst>
      <p:ext uri="{BB962C8B-B14F-4D97-AF65-F5344CB8AC3E}">
        <p14:creationId xmlns:p14="http://schemas.microsoft.com/office/powerpoint/2010/main" val="2223226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BUGS as PROTEIN</a:t>
            </a:r>
          </a:p>
        </p:txBody>
      </p:sp>
      <p:sp>
        <p:nvSpPr>
          <p:cNvPr id="16387" name="Rectangle 3"/>
          <p:cNvSpPr>
            <a:spLocks noGrp="1" noChangeArrowheads="1"/>
          </p:cNvSpPr>
          <p:nvPr>
            <p:ph idx="1"/>
          </p:nvPr>
        </p:nvSpPr>
        <p:spPr>
          <a:xfrm>
            <a:off x="457200" y="1371601"/>
            <a:ext cx="3505200" cy="4754563"/>
          </a:xfrm>
        </p:spPr>
        <p:txBody>
          <a:bodyPr>
            <a:normAutofit fontScale="92500"/>
          </a:bodyPr>
          <a:lstStyle/>
          <a:p>
            <a:pPr>
              <a:lnSpc>
                <a:spcPct val="80000"/>
              </a:lnSpc>
            </a:pPr>
            <a:r>
              <a:rPr lang="en-US"/>
              <a:t>Mexico </a:t>
            </a:r>
          </a:p>
          <a:p>
            <a:pPr>
              <a:lnSpc>
                <a:spcPct val="80000"/>
              </a:lnSpc>
              <a:buFontTx/>
              <a:buNone/>
            </a:pPr>
            <a:r>
              <a:rPr lang="en-US"/>
              <a:t>Black ant larvae tacos</a:t>
            </a:r>
          </a:p>
          <a:p>
            <a:pPr>
              <a:lnSpc>
                <a:spcPct val="80000"/>
              </a:lnSpc>
              <a:buFontTx/>
              <a:buNone/>
            </a:pPr>
            <a:endParaRPr lang="en-US"/>
          </a:p>
          <a:p>
            <a:pPr>
              <a:lnSpc>
                <a:spcPct val="80000"/>
              </a:lnSpc>
              <a:buFontTx/>
              <a:buNone/>
            </a:pPr>
            <a:r>
              <a:rPr lang="en-US"/>
              <a:t>Thailand</a:t>
            </a:r>
          </a:p>
          <a:p>
            <a:pPr>
              <a:lnSpc>
                <a:spcPct val="80000"/>
              </a:lnSpc>
              <a:buFontTx/>
              <a:buNone/>
            </a:pPr>
            <a:r>
              <a:rPr lang="en-US"/>
              <a:t>Giant Waterbug Veggie Dip</a:t>
            </a:r>
          </a:p>
          <a:p>
            <a:pPr>
              <a:lnSpc>
                <a:spcPct val="80000"/>
              </a:lnSpc>
              <a:buFontTx/>
              <a:buNone/>
            </a:pPr>
            <a:endParaRPr lang="en-US"/>
          </a:p>
          <a:p>
            <a:pPr>
              <a:lnSpc>
                <a:spcPct val="80000"/>
              </a:lnSpc>
              <a:buFontTx/>
              <a:buNone/>
            </a:pPr>
            <a:r>
              <a:rPr lang="en-US"/>
              <a:t>Bugs provide higher protein value than beef, fish &amp; eggs!</a:t>
            </a:r>
          </a:p>
        </p:txBody>
      </p:sp>
      <p:pic>
        <p:nvPicPr>
          <p:cNvPr id="16389" name="Picture 5" descr="waterbugs"/>
          <p:cNvPicPr>
            <a:picLocks noChangeAspect="1" noChangeArrowheads="1"/>
          </p:cNvPicPr>
          <p:nvPr/>
        </p:nvPicPr>
        <p:blipFill>
          <a:blip r:embed="rId2" cstate="print"/>
          <a:srcRect/>
          <a:stretch>
            <a:fillRect/>
          </a:stretch>
        </p:blipFill>
        <p:spPr bwMode="auto">
          <a:xfrm>
            <a:off x="4038601" y="2743200"/>
            <a:ext cx="4762500" cy="4762500"/>
          </a:xfrm>
          <a:prstGeom prst="rect">
            <a:avLst/>
          </a:prstGeom>
          <a:noFill/>
        </p:spPr>
      </p:pic>
      <p:pic>
        <p:nvPicPr>
          <p:cNvPr id="16391" name="Picture 7" descr="picture"/>
          <p:cNvPicPr>
            <a:picLocks noChangeAspect="1" noChangeArrowheads="1"/>
          </p:cNvPicPr>
          <p:nvPr/>
        </p:nvPicPr>
        <p:blipFill>
          <a:blip r:embed="rId3" cstate="print"/>
          <a:srcRect/>
          <a:stretch>
            <a:fillRect/>
          </a:stretch>
        </p:blipFill>
        <p:spPr bwMode="auto">
          <a:xfrm>
            <a:off x="4267201" y="1524001"/>
            <a:ext cx="2733675" cy="1819275"/>
          </a:xfrm>
          <a:prstGeom prst="rect">
            <a:avLst/>
          </a:prstGeom>
          <a:noFill/>
        </p:spPr>
      </p:pic>
    </p:spTree>
    <p:extLst>
      <p:ext uri="{BB962C8B-B14F-4D97-AF65-F5344CB8AC3E}">
        <p14:creationId xmlns:p14="http://schemas.microsoft.com/office/powerpoint/2010/main" val="2017907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BUGS as PROTEIN</a:t>
            </a:r>
          </a:p>
        </p:txBody>
      </p:sp>
      <p:sp>
        <p:nvSpPr>
          <p:cNvPr id="17411" name="Rectangle 3"/>
          <p:cNvSpPr>
            <a:spLocks noGrp="1" noChangeArrowheads="1"/>
          </p:cNvSpPr>
          <p:nvPr>
            <p:ph idx="1"/>
          </p:nvPr>
        </p:nvSpPr>
        <p:spPr>
          <a:xfrm>
            <a:off x="457200" y="1371601"/>
            <a:ext cx="3733800" cy="4754563"/>
          </a:xfrm>
        </p:spPr>
        <p:txBody>
          <a:bodyPr/>
          <a:lstStyle/>
          <a:p>
            <a:r>
              <a:rPr lang="en-US"/>
              <a:t>South Africa </a:t>
            </a:r>
          </a:p>
          <a:p>
            <a:pPr>
              <a:buFontTx/>
              <a:buNone/>
            </a:pPr>
            <a:r>
              <a:rPr lang="en-US"/>
              <a:t>Mopani (giant emperor caterpillar larvae</a:t>
            </a:r>
          </a:p>
          <a:p>
            <a:pPr>
              <a:buFontTx/>
              <a:buNone/>
            </a:pPr>
            <a:endParaRPr lang="en-US"/>
          </a:p>
          <a:p>
            <a:pPr>
              <a:buFontTx/>
              <a:buNone/>
            </a:pPr>
            <a:r>
              <a:rPr lang="en-US"/>
              <a:t>Kalahari</a:t>
            </a:r>
          </a:p>
          <a:p>
            <a:pPr>
              <a:buFontTx/>
              <a:buNone/>
            </a:pPr>
            <a:r>
              <a:rPr lang="en-US"/>
              <a:t>Cockroaches</a:t>
            </a:r>
          </a:p>
        </p:txBody>
      </p:sp>
      <p:pic>
        <p:nvPicPr>
          <p:cNvPr id="17413" name="Picture 5" descr="mopani%20worms"/>
          <p:cNvPicPr>
            <a:picLocks noChangeAspect="1" noChangeArrowheads="1"/>
          </p:cNvPicPr>
          <p:nvPr/>
        </p:nvPicPr>
        <p:blipFill>
          <a:blip r:embed="rId2" cstate="print"/>
          <a:srcRect/>
          <a:stretch>
            <a:fillRect/>
          </a:stretch>
        </p:blipFill>
        <p:spPr bwMode="auto">
          <a:xfrm>
            <a:off x="4114801" y="1123950"/>
            <a:ext cx="4267200" cy="3357563"/>
          </a:xfrm>
          <a:prstGeom prst="rect">
            <a:avLst/>
          </a:prstGeom>
          <a:noFill/>
        </p:spPr>
      </p:pic>
      <p:pic>
        <p:nvPicPr>
          <p:cNvPr id="17415" name="Picture 7" descr="roach1"/>
          <p:cNvPicPr>
            <a:picLocks noChangeAspect="1" noChangeArrowheads="1"/>
          </p:cNvPicPr>
          <p:nvPr/>
        </p:nvPicPr>
        <p:blipFill>
          <a:blip r:embed="rId3" cstate="print"/>
          <a:srcRect/>
          <a:stretch>
            <a:fillRect/>
          </a:stretch>
        </p:blipFill>
        <p:spPr bwMode="auto">
          <a:xfrm>
            <a:off x="6096001" y="4572001"/>
            <a:ext cx="2381250" cy="2066925"/>
          </a:xfrm>
          <a:prstGeom prst="rect">
            <a:avLst/>
          </a:prstGeom>
          <a:noFill/>
        </p:spPr>
      </p:pic>
      <p:pic>
        <p:nvPicPr>
          <p:cNvPr id="17417" name="Picture 9" descr="Hissing%20Cockroackes"/>
          <p:cNvPicPr>
            <a:picLocks noChangeAspect="1" noChangeArrowheads="1"/>
          </p:cNvPicPr>
          <p:nvPr/>
        </p:nvPicPr>
        <p:blipFill>
          <a:blip r:embed="rId4" cstate="print"/>
          <a:srcRect/>
          <a:stretch>
            <a:fillRect/>
          </a:stretch>
        </p:blipFill>
        <p:spPr bwMode="auto">
          <a:xfrm>
            <a:off x="3200401" y="4495800"/>
            <a:ext cx="2895600" cy="2171700"/>
          </a:xfrm>
          <a:prstGeom prst="rect">
            <a:avLst/>
          </a:prstGeom>
          <a:noFill/>
        </p:spPr>
      </p:pic>
    </p:spTree>
    <p:extLst>
      <p:ext uri="{BB962C8B-B14F-4D97-AF65-F5344CB8AC3E}">
        <p14:creationId xmlns:p14="http://schemas.microsoft.com/office/powerpoint/2010/main" val="227479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BUGS as PROTEIN</a:t>
            </a:r>
          </a:p>
        </p:txBody>
      </p:sp>
      <p:sp>
        <p:nvSpPr>
          <p:cNvPr id="18435" name="Rectangle 3"/>
          <p:cNvSpPr>
            <a:spLocks noGrp="1" noChangeArrowheads="1"/>
          </p:cNvSpPr>
          <p:nvPr>
            <p:ph idx="1"/>
          </p:nvPr>
        </p:nvSpPr>
        <p:spPr>
          <a:xfrm>
            <a:off x="457200" y="1600201"/>
            <a:ext cx="3200400" cy="4525963"/>
          </a:xfrm>
        </p:spPr>
        <p:txBody>
          <a:bodyPr/>
          <a:lstStyle/>
          <a:p>
            <a:r>
              <a:rPr lang="en-US"/>
              <a:t>Bali </a:t>
            </a:r>
          </a:p>
          <a:p>
            <a:pPr>
              <a:buFontTx/>
              <a:buNone/>
            </a:pPr>
            <a:r>
              <a:rPr lang="en-US"/>
              <a:t>Lightly Toasted Butterflies</a:t>
            </a:r>
          </a:p>
          <a:p>
            <a:pPr>
              <a:buFontTx/>
              <a:buNone/>
            </a:pPr>
            <a:endParaRPr lang="en-US"/>
          </a:p>
          <a:p>
            <a:pPr>
              <a:buFontTx/>
              <a:buNone/>
            </a:pPr>
            <a:r>
              <a:rPr lang="en-US"/>
              <a:t>Columbia</a:t>
            </a:r>
          </a:p>
          <a:p>
            <a:pPr>
              <a:buFontTx/>
              <a:buNone/>
            </a:pPr>
            <a:r>
              <a:rPr lang="en-US"/>
              <a:t>French Fried Ants</a:t>
            </a:r>
          </a:p>
        </p:txBody>
      </p:sp>
      <p:pic>
        <p:nvPicPr>
          <p:cNvPr id="18437" name="Picture 5" descr="bali_butterfly"/>
          <p:cNvPicPr>
            <a:picLocks noChangeAspect="1" noChangeArrowheads="1"/>
          </p:cNvPicPr>
          <p:nvPr/>
        </p:nvPicPr>
        <p:blipFill>
          <a:blip r:embed="rId2" cstate="print"/>
          <a:srcRect/>
          <a:stretch>
            <a:fillRect/>
          </a:stretch>
        </p:blipFill>
        <p:spPr bwMode="auto">
          <a:xfrm>
            <a:off x="5943601" y="1447801"/>
            <a:ext cx="2667000" cy="1825625"/>
          </a:xfrm>
          <a:prstGeom prst="rect">
            <a:avLst/>
          </a:prstGeom>
          <a:noFill/>
        </p:spPr>
      </p:pic>
      <p:pic>
        <p:nvPicPr>
          <p:cNvPr id="18439" name="Picture 7" descr="green_butterfly_bali"/>
          <p:cNvPicPr>
            <a:picLocks noChangeAspect="1" noChangeArrowheads="1"/>
          </p:cNvPicPr>
          <p:nvPr/>
        </p:nvPicPr>
        <p:blipFill>
          <a:blip r:embed="rId3" cstate="print"/>
          <a:srcRect/>
          <a:stretch>
            <a:fillRect/>
          </a:stretch>
        </p:blipFill>
        <p:spPr bwMode="auto">
          <a:xfrm>
            <a:off x="3581401" y="1981201"/>
            <a:ext cx="2490788" cy="1531938"/>
          </a:xfrm>
          <a:prstGeom prst="rect">
            <a:avLst/>
          </a:prstGeom>
          <a:noFill/>
        </p:spPr>
      </p:pic>
      <p:pic>
        <p:nvPicPr>
          <p:cNvPr id="18441" name="Picture 9" descr="11-08_Giant_Columbia_Ants_for_tea!!!"/>
          <p:cNvPicPr>
            <a:picLocks noChangeAspect="1" noChangeArrowheads="1"/>
          </p:cNvPicPr>
          <p:nvPr/>
        </p:nvPicPr>
        <p:blipFill>
          <a:blip r:embed="rId4" cstate="print"/>
          <a:srcRect/>
          <a:stretch>
            <a:fillRect/>
          </a:stretch>
        </p:blipFill>
        <p:spPr bwMode="auto">
          <a:xfrm>
            <a:off x="3124200" y="3429000"/>
            <a:ext cx="5486400" cy="3086100"/>
          </a:xfrm>
          <a:prstGeom prst="rect">
            <a:avLst/>
          </a:prstGeom>
          <a:noFill/>
        </p:spPr>
      </p:pic>
    </p:spTree>
    <p:extLst>
      <p:ext uri="{BB962C8B-B14F-4D97-AF65-F5344CB8AC3E}">
        <p14:creationId xmlns:p14="http://schemas.microsoft.com/office/powerpoint/2010/main" val="1985747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USA</a:t>
            </a:r>
          </a:p>
        </p:txBody>
      </p:sp>
      <p:sp>
        <p:nvSpPr>
          <p:cNvPr id="19459" name="Rectangle 3"/>
          <p:cNvSpPr>
            <a:spLocks noGrp="1" noChangeArrowheads="1"/>
          </p:cNvSpPr>
          <p:nvPr>
            <p:ph idx="1"/>
          </p:nvPr>
        </p:nvSpPr>
        <p:spPr/>
        <p:txBody>
          <a:bodyPr>
            <a:normAutofit fontScale="92500" lnSpcReduction="10000"/>
          </a:bodyPr>
          <a:lstStyle/>
          <a:p>
            <a:pPr>
              <a:lnSpc>
                <a:spcPct val="90000"/>
              </a:lnSpc>
            </a:pPr>
            <a:r>
              <a:rPr lang="en-US"/>
              <a:t>2.1 million children under the age of 5 live in poverty in the USA.</a:t>
            </a:r>
          </a:p>
          <a:p>
            <a:pPr>
              <a:lnSpc>
                <a:spcPct val="90000"/>
              </a:lnSpc>
            </a:pPr>
            <a:r>
              <a:rPr lang="en-US"/>
              <a:t>Poverty - The state of being poor; lack of the means of providing material needs or comforts.</a:t>
            </a:r>
          </a:p>
          <a:p>
            <a:pPr>
              <a:lnSpc>
                <a:spcPct val="90000"/>
              </a:lnSpc>
            </a:pPr>
            <a:r>
              <a:rPr lang="en-US"/>
              <a:t>WIC (Supplemental Nutrition Program for </a:t>
            </a:r>
            <a:r>
              <a:rPr lang="en-US" b="1"/>
              <a:t>W</a:t>
            </a:r>
            <a:r>
              <a:rPr lang="en-US"/>
              <a:t>oman,</a:t>
            </a:r>
            <a:r>
              <a:rPr lang="en-US" b="1"/>
              <a:t> I</a:t>
            </a:r>
            <a:r>
              <a:rPr lang="en-US"/>
              <a:t>nfants, and </a:t>
            </a:r>
            <a:r>
              <a:rPr lang="en-US" b="1"/>
              <a:t>C</a:t>
            </a:r>
            <a:r>
              <a:rPr lang="en-US"/>
              <a:t>hildren) – provide assistance to support proper nutrition for general wellness and to help children focus and do well in school.  Children who are hungry do not function at the same level in school as children who are well-fed.</a:t>
            </a:r>
          </a:p>
        </p:txBody>
      </p:sp>
    </p:spTree>
    <p:extLst>
      <p:ext uri="{BB962C8B-B14F-4D97-AF65-F5344CB8AC3E}">
        <p14:creationId xmlns:p14="http://schemas.microsoft.com/office/powerpoint/2010/main" val="3327226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Global Poverty &amp; Famine</a:t>
            </a:r>
          </a:p>
        </p:txBody>
      </p:sp>
      <p:sp>
        <p:nvSpPr>
          <p:cNvPr id="20483" name="Rectangle 3"/>
          <p:cNvSpPr>
            <a:spLocks noGrp="1" noChangeArrowheads="1"/>
          </p:cNvSpPr>
          <p:nvPr>
            <p:ph idx="1"/>
          </p:nvPr>
        </p:nvSpPr>
        <p:spPr>
          <a:xfrm>
            <a:off x="200025" y="1371601"/>
            <a:ext cx="8658225" cy="5314949"/>
          </a:xfrm>
        </p:spPr>
        <p:txBody>
          <a:bodyPr>
            <a:normAutofit/>
          </a:bodyPr>
          <a:lstStyle/>
          <a:p>
            <a:pPr marL="457154" indent="-457154">
              <a:lnSpc>
                <a:spcPct val="80000"/>
              </a:lnSpc>
            </a:pPr>
            <a:r>
              <a:rPr lang="en-US" sz="2000" dirty="0"/>
              <a:t>Famine - a drastic, wide-reaching food shortage.</a:t>
            </a:r>
          </a:p>
          <a:p>
            <a:pPr marL="457154" indent="-457154">
              <a:lnSpc>
                <a:spcPct val="80000"/>
              </a:lnSpc>
              <a:buNone/>
            </a:pPr>
            <a:r>
              <a:rPr lang="en-US" sz="2000" dirty="0"/>
              <a:t>Facts:</a:t>
            </a:r>
          </a:p>
          <a:p>
            <a:pPr marL="457154" indent="-457154">
              <a:lnSpc>
                <a:spcPct val="80000"/>
              </a:lnSpc>
              <a:buFont typeface="Wingdings" pitchFamily="2" charset="2"/>
              <a:buChar char="ü"/>
            </a:pPr>
            <a:r>
              <a:rPr lang="en-US" sz="2000" dirty="0"/>
              <a:t>Half the world — nearly three billion people — live on less than two dollars a day .</a:t>
            </a:r>
          </a:p>
          <a:p>
            <a:pPr marL="457154" indent="-457154">
              <a:lnSpc>
                <a:spcPct val="80000"/>
              </a:lnSpc>
              <a:buFont typeface="Wingdings" pitchFamily="2" charset="2"/>
              <a:buChar char="ü"/>
            </a:pPr>
            <a:r>
              <a:rPr lang="en-US" sz="2000" dirty="0"/>
              <a:t>“The lives of 1.7 million children will be needlessly lost this year [2000] because world governments have failed to reduce poverty levels” </a:t>
            </a:r>
          </a:p>
          <a:p>
            <a:pPr marL="457154" indent="-457154">
              <a:lnSpc>
                <a:spcPct val="80000"/>
              </a:lnSpc>
              <a:buFont typeface="Wingdings" pitchFamily="2" charset="2"/>
              <a:buChar char="ü"/>
            </a:pPr>
            <a:r>
              <a:rPr lang="en-US" sz="2000" dirty="0"/>
              <a:t>“Approximately 790 million people in the developing world are still chronically undernourished, almost two-thirds of whom reside in Asia and the Pacific.” </a:t>
            </a:r>
          </a:p>
          <a:p>
            <a:pPr marL="457154" indent="-457154">
              <a:lnSpc>
                <a:spcPct val="80000"/>
              </a:lnSpc>
              <a:buFont typeface="Wingdings" pitchFamily="2" charset="2"/>
              <a:buChar char="ü"/>
            </a:pPr>
            <a:r>
              <a:rPr lang="en-US" sz="2000" dirty="0"/>
              <a:t>According to UNICEF, 30,000 children die each day due to poverty. And they “die quietly in some of the poorest villages on earth, far removed from the scrutiny and the conscience of the world. Being meek and weak in life makes these dying multitudes even more invisible in death.” That is about 210,000 children each week, or just under 11 million children under five years of age, each year </a:t>
            </a:r>
          </a:p>
          <a:p>
            <a:pPr marL="457154" indent="-457154">
              <a:lnSpc>
                <a:spcPct val="80000"/>
              </a:lnSpc>
              <a:buFont typeface="Wingdings" pitchFamily="2" charset="2"/>
              <a:buChar char="ü"/>
            </a:pPr>
            <a:r>
              <a:rPr lang="en-US" sz="2000" dirty="0"/>
              <a:t>“Today, across the world, 1.3 billion people live on less than one dollar a day; 3 billion live on under two dollars a day; 1.3 billion have no access to clean water; 3 billion have no access to sanitation; 2 billion have no access to electricity.” </a:t>
            </a:r>
          </a:p>
          <a:p>
            <a:pPr marL="457154" indent="-457154">
              <a:lnSpc>
                <a:spcPct val="80000"/>
              </a:lnSpc>
              <a:buFont typeface="Wingdings" pitchFamily="2" charset="2"/>
              <a:buChar char="ü"/>
            </a:pPr>
            <a:endParaRPr lang="en-US" sz="1600" dirty="0"/>
          </a:p>
          <a:p>
            <a:pPr marL="457154" indent="-457154">
              <a:lnSpc>
                <a:spcPct val="80000"/>
              </a:lnSpc>
              <a:buFont typeface="Wingdings" pitchFamily="2" charset="2"/>
              <a:buChar char="ü"/>
            </a:pPr>
            <a:endParaRPr lang="en-US" sz="1600" dirty="0"/>
          </a:p>
          <a:p>
            <a:pPr marL="457154" indent="-457154">
              <a:lnSpc>
                <a:spcPct val="80000"/>
              </a:lnSpc>
            </a:pPr>
            <a:endParaRPr lang="en-US" sz="1600" dirty="0"/>
          </a:p>
        </p:txBody>
      </p:sp>
    </p:spTree>
    <p:extLst>
      <p:ext uri="{BB962C8B-B14F-4D97-AF65-F5344CB8AC3E}">
        <p14:creationId xmlns:p14="http://schemas.microsoft.com/office/powerpoint/2010/main" val="1103646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Children of the World</a:t>
            </a:r>
          </a:p>
        </p:txBody>
      </p:sp>
      <p:sp>
        <p:nvSpPr>
          <p:cNvPr id="21507" name="Rectangle 3"/>
          <p:cNvSpPr>
            <a:spLocks noGrp="1" noChangeArrowheads="1"/>
          </p:cNvSpPr>
          <p:nvPr>
            <p:ph idx="1"/>
          </p:nvPr>
        </p:nvSpPr>
        <p:spPr>
          <a:xfrm>
            <a:off x="152401" y="1219201"/>
            <a:ext cx="8791575" cy="5467349"/>
          </a:xfrm>
        </p:spPr>
        <p:txBody>
          <a:bodyPr>
            <a:normAutofit/>
          </a:bodyPr>
          <a:lstStyle/>
          <a:p>
            <a:pPr marL="609539" indent="-609539">
              <a:lnSpc>
                <a:spcPct val="80000"/>
              </a:lnSpc>
            </a:pPr>
            <a:r>
              <a:rPr lang="en-US" sz="2000" dirty="0"/>
              <a:t>Number of children in the world  = 2.2 billion </a:t>
            </a:r>
          </a:p>
          <a:p>
            <a:pPr marL="609539" indent="-609539">
              <a:lnSpc>
                <a:spcPct val="80000"/>
              </a:lnSpc>
            </a:pPr>
            <a:r>
              <a:rPr lang="en-US" sz="2000" dirty="0"/>
              <a:t>Number in poverty = 1 billion (every second child) </a:t>
            </a:r>
          </a:p>
          <a:p>
            <a:pPr marL="609539" indent="-609539">
              <a:lnSpc>
                <a:spcPct val="80000"/>
              </a:lnSpc>
            </a:pPr>
            <a:r>
              <a:rPr lang="en-US" sz="2000" dirty="0"/>
              <a:t>For the 1.9 billion children from the developing world, there are:</a:t>
            </a:r>
          </a:p>
          <a:p>
            <a:pPr marL="990501" lvl="1" indent="-533347">
              <a:lnSpc>
                <a:spcPct val="80000"/>
              </a:lnSpc>
            </a:pPr>
            <a:r>
              <a:rPr lang="en-US" sz="2000" dirty="0"/>
              <a:t>640 million without adequate shelter (1 in 3) </a:t>
            </a:r>
          </a:p>
          <a:p>
            <a:pPr marL="990501" lvl="1" indent="-533347">
              <a:lnSpc>
                <a:spcPct val="80000"/>
              </a:lnSpc>
            </a:pPr>
            <a:r>
              <a:rPr lang="en-US" sz="2000" dirty="0"/>
              <a:t>400 million with no access to safe water (1 in 5) </a:t>
            </a:r>
          </a:p>
          <a:p>
            <a:pPr marL="990501" lvl="1" indent="-533347">
              <a:lnSpc>
                <a:spcPct val="80000"/>
              </a:lnSpc>
            </a:pPr>
            <a:r>
              <a:rPr lang="en-US" sz="2000" dirty="0"/>
              <a:t>270 million with no access to health services (1 in 7)</a:t>
            </a:r>
          </a:p>
          <a:p>
            <a:pPr marL="609539" indent="-609539">
              <a:lnSpc>
                <a:spcPct val="80000"/>
              </a:lnSpc>
            </a:pPr>
            <a:r>
              <a:rPr lang="en-US" sz="2000" dirty="0"/>
              <a:t>Children out of education worldwide  = 121 million </a:t>
            </a:r>
          </a:p>
          <a:p>
            <a:pPr marL="609539" indent="-609539">
              <a:lnSpc>
                <a:spcPct val="80000"/>
              </a:lnSpc>
            </a:pPr>
            <a:r>
              <a:rPr lang="en-US" sz="2000" dirty="0"/>
              <a:t>Survival for children </a:t>
            </a:r>
          </a:p>
          <a:p>
            <a:pPr marL="609539" indent="-609539">
              <a:lnSpc>
                <a:spcPct val="80000"/>
              </a:lnSpc>
            </a:pPr>
            <a:r>
              <a:rPr lang="en-US" sz="2000" dirty="0"/>
              <a:t>Worldwide,</a:t>
            </a:r>
          </a:p>
          <a:p>
            <a:pPr marL="990501" lvl="1" indent="-533347">
              <a:lnSpc>
                <a:spcPct val="80000"/>
              </a:lnSpc>
            </a:pPr>
            <a:r>
              <a:rPr lang="en-US" sz="2000" dirty="0"/>
              <a:t>10.6 million died in 2003 before they reached the age of 5 (same as children population in France, Germany, Greece and Italy) </a:t>
            </a:r>
          </a:p>
          <a:p>
            <a:pPr marL="990501" lvl="1" indent="-533347">
              <a:lnSpc>
                <a:spcPct val="80000"/>
              </a:lnSpc>
            </a:pPr>
            <a:r>
              <a:rPr lang="en-US" sz="2000" dirty="0"/>
              <a:t>1.4 million die each year from lack of access to safe drinking water and adequate sanitation</a:t>
            </a:r>
          </a:p>
          <a:p>
            <a:pPr marL="609539" indent="-609539">
              <a:lnSpc>
                <a:spcPct val="80000"/>
              </a:lnSpc>
            </a:pPr>
            <a:r>
              <a:rPr lang="en-US" sz="2000" dirty="0"/>
              <a:t>Health of children </a:t>
            </a:r>
          </a:p>
          <a:p>
            <a:pPr marL="609539" indent="-609539">
              <a:lnSpc>
                <a:spcPct val="80000"/>
              </a:lnSpc>
            </a:pPr>
            <a:r>
              <a:rPr lang="en-US" sz="2000" dirty="0"/>
              <a:t>Worldwide,</a:t>
            </a:r>
          </a:p>
          <a:p>
            <a:pPr marL="990501" lvl="1" indent="-533347">
              <a:lnSpc>
                <a:spcPct val="80000"/>
              </a:lnSpc>
            </a:pPr>
            <a:r>
              <a:rPr lang="en-US" sz="2000" dirty="0"/>
              <a:t>2.2 million children die each year because they are not immunized </a:t>
            </a:r>
          </a:p>
          <a:p>
            <a:pPr marL="990501" lvl="1" indent="-533347">
              <a:lnSpc>
                <a:spcPct val="80000"/>
              </a:lnSpc>
            </a:pPr>
            <a:r>
              <a:rPr lang="en-US" sz="2000" dirty="0"/>
              <a:t>15 million children orphaned due to HIV/AIDS (similar to the total children population in Germany or United Kingdom)</a:t>
            </a:r>
          </a:p>
          <a:p>
            <a:pPr marL="609539" indent="-609539">
              <a:lnSpc>
                <a:spcPct val="80000"/>
              </a:lnSpc>
            </a:pPr>
            <a:endParaRPr lang="en-US" sz="2000" dirty="0"/>
          </a:p>
        </p:txBody>
      </p:sp>
    </p:spTree>
    <p:extLst>
      <p:ext uri="{BB962C8B-B14F-4D97-AF65-F5344CB8AC3E}">
        <p14:creationId xmlns:p14="http://schemas.microsoft.com/office/powerpoint/2010/main" val="2638119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US" sz="4100" dirty="0"/>
              <a:t>Global </a:t>
            </a:r>
            <a:r>
              <a:rPr lang="en-US" sz="4100" dirty="0"/>
              <a:t>Spending </a:t>
            </a:r>
            <a:r>
              <a:rPr lang="en-US" sz="4100" dirty="0"/>
              <a:t/>
            </a:r>
            <a:br>
              <a:rPr lang="en-US" sz="4100" dirty="0"/>
            </a:br>
            <a:r>
              <a:rPr lang="en-US" sz="4100" dirty="0"/>
              <a:t>(US $ Billions)</a:t>
            </a:r>
          </a:p>
        </p:txBody>
      </p:sp>
      <p:sp>
        <p:nvSpPr>
          <p:cNvPr id="22531" name="Rectangle 3"/>
          <p:cNvSpPr>
            <a:spLocks noGrp="1" noChangeArrowheads="1"/>
          </p:cNvSpPr>
          <p:nvPr>
            <p:ph idx="1"/>
          </p:nvPr>
        </p:nvSpPr>
        <p:spPr>
          <a:xfrm>
            <a:off x="457200" y="1800224"/>
            <a:ext cx="8229600" cy="4325939"/>
          </a:xfrm>
        </p:spPr>
        <p:txBody>
          <a:bodyPr>
            <a:normAutofit fontScale="92500" lnSpcReduction="10000"/>
          </a:bodyPr>
          <a:lstStyle/>
          <a:p>
            <a:pPr>
              <a:lnSpc>
                <a:spcPct val="90000"/>
              </a:lnSpc>
            </a:pPr>
            <a:r>
              <a:rPr lang="en-US" dirty="0"/>
              <a:t>Cosmetics in the United States -8</a:t>
            </a:r>
          </a:p>
          <a:p>
            <a:pPr>
              <a:lnSpc>
                <a:spcPct val="90000"/>
              </a:lnSpc>
            </a:pPr>
            <a:r>
              <a:rPr lang="en-US" dirty="0"/>
              <a:t>Ice cream in Europe - 11</a:t>
            </a:r>
          </a:p>
          <a:p>
            <a:pPr>
              <a:lnSpc>
                <a:spcPct val="90000"/>
              </a:lnSpc>
            </a:pPr>
            <a:r>
              <a:rPr lang="en-US" dirty="0"/>
              <a:t>Perfumes in Europe and the USA-12</a:t>
            </a:r>
          </a:p>
          <a:p>
            <a:pPr>
              <a:lnSpc>
                <a:spcPct val="90000"/>
              </a:lnSpc>
            </a:pPr>
            <a:r>
              <a:rPr lang="en-US" dirty="0"/>
              <a:t>Pet foods in Europe and USA – 17</a:t>
            </a:r>
          </a:p>
          <a:p>
            <a:pPr>
              <a:lnSpc>
                <a:spcPct val="90000"/>
              </a:lnSpc>
            </a:pPr>
            <a:r>
              <a:rPr lang="en-US" dirty="0"/>
              <a:t>Business entertainment in Japan -35</a:t>
            </a:r>
          </a:p>
          <a:p>
            <a:pPr>
              <a:lnSpc>
                <a:spcPct val="90000"/>
              </a:lnSpc>
            </a:pPr>
            <a:r>
              <a:rPr lang="en-US" dirty="0"/>
              <a:t>Cigarettes in Europe – 50</a:t>
            </a:r>
          </a:p>
          <a:p>
            <a:pPr>
              <a:lnSpc>
                <a:spcPct val="90000"/>
              </a:lnSpc>
            </a:pPr>
            <a:r>
              <a:rPr lang="en-US" dirty="0"/>
              <a:t>Alcoholic drinks in Europe – 105</a:t>
            </a:r>
          </a:p>
          <a:p>
            <a:pPr>
              <a:lnSpc>
                <a:spcPct val="90000"/>
              </a:lnSpc>
            </a:pPr>
            <a:r>
              <a:rPr lang="en-US" dirty="0"/>
              <a:t>Narcotics drugs in the world – 400</a:t>
            </a:r>
          </a:p>
          <a:p>
            <a:pPr>
              <a:lnSpc>
                <a:spcPct val="90000"/>
              </a:lnSpc>
            </a:pPr>
            <a:r>
              <a:rPr lang="en-US" dirty="0"/>
              <a:t>Military spending in the world -780</a:t>
            </a:r>
          </a:p>
        </p:txBody>
      </p:sp>
    </p:spTree>
    <p:extLst>
      <p:ext uri="{BB962C8B-B14F-4D97-AF65-F5344CB8AC3E}">
        <p14:creationId xmlns:p14="http://schemas.microsoft.com/office/powerpoint/2010/main" val="2522250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sz="4100"/>
              <a:t>Global Priorities for Social Services</a:t>
            </a:r>
            <a:br>
              <a:rPr lang="en-US" sz="4100"/>
            </a:br>
            <a:r>
              <a:rPr lang="en-US" sz="4100"/>
              <a:t>(US $ Billions)</a:t>
            </a:r>
          </a:p>
        </p:txBody>
      </p:sp>
      <p:sp>
        <p:nvSpPr>
          <p:cNvPr id="23555" name="Rectangle 3"/>
          <p:cNvSpPr>
            <a:spLocks noGrp="1" noChangeArrowheads="1"/>
          </p:cNvSpPr>
          <p:nvPr>
            <p:ph idx="1"/>
          </p:nvPr>
        </p:nvSpPr>
        <p:spPr>
          <a:xfrm>
            <a:off x="457200" y="1714501"/>
            <a:ext cx="8305800" cy="4610100"/>
          </a:xfrm>
        </p:spPr>
        <p:txBody>
          <a:bodyPr/>
          <a:lstStyle/>
          <a:p>
            <a:pPr>
              <a:lnSpc>
                <a:spcPct val="90000"/>
              </a:lnSpc>
            </a:pPr>
            <a:r>
              <a:rPr lang="en-US" dirty="0"/>
              <a:t>Basic education for all – 6</a:t>
            </a:r>
          </a:p>
          <a:p>
            <a:pPr>
              <a:lnSpc>
                <a:spcPct val="90000"/>
              </a:lnSpc>
            </a:pPr>
            <a:r>
              <a:rPr lang="en-US" dirty="0"/>
              <a:t>Water and sanitation for all – 9</a:t>
            </a:r>
          </a:p>
          <a:p>
            <a:pPr>
              <a:lnSpc>
                <a:spcPct val="90000"/>
              </a:lnSpc>
            </a:pPr>
            <a:r>
              <a:rPr lang="en-US" dirty="0"/>
              <a:t>Reproductive health for all women -12</a:t>
            </a:r>
          </a:p>
          <a:p>
            <a:pPr>
              <a:lnSpc>
                <a:spcPct val="90000"/>
              </a:lnSpc>
            </a:pPr>
            <a:r>
              <a:rPr lang="en-US" dirty="0"/>
              <a:t>Basic health and nutrition -</a:t>
            </a:r>
            <a:r>
              <a:rPr lang="en-US" dirty="0"/>
              <a:t>13</a:t>
            </a:r>
            <a:endParaRPr lang="en-US" dirty="0"/>
          </a:p>
        </p:txBody>
      </p:sp>
    </p:spTree>
    <p:extLst>
      <p:ext uri="{BB962C8B-B14F-4D97-AF65-F5344CB8AC3E}">
        <p14:creationId xmlns:p14="http://schemas.microsoft.com/office/powerpoint/2010/main" val="2377130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t>Limits on Food Production</a:t>
            </a:r>
          </a:p>
        </p:txBody>
      </p:sp>
      <p:sp>
        <p:nvSpPr>
          <p:cNvPr id="77827" name="Rectangle 3"/>
          <p:cNvSpPr>
            <a:spLocks noGrp="1" noChangeArrowheads="1"/>
          </p:cNvSpPr>
          <p:nvPr>
            <p:ph idx="1"/>
          </p:nvPr>
        </p:nvSpPr>
        <p:spPr>
          <a:xfrm>
            <a:off x="628650" y="1971675"/>
            <a:ext cx="8515350" cy="4114800"/>
          </a:xfrm>
        </p:spPr>
        <p:txBody>
          <a:bodyPr/>
          <a:lstStyle/>
          <a:p>
            <a:pPr>
              <a:buFontTx/>
              <a:buNone/>
            </a:pPr>
            <a:r>
              <a:rPr lang="en-US" dirty="0">
                <a:latin typeface="Symbol" pitchFamily="18" charset="2"/>
              </a:rPr>
              <a:t>·	</a:t>
            </a:r>
            <a:r>
              <a:rPr lang="en-US" dirty="0">
                <a:latin typeface="Chicago"/>
              </a:rPr>
              <a:t>arable land</a:t>
            </a:r>
          </a:p>
          <a:p>
            <a:pPr>
              <a:buFontTx/>
              <a:buNone/>
            </a:pPr>
            <a:r>
              <a:rPr lang="en-US" dirty="0">
                <a:latin typeface="Symbol" pitchFamily="18" charset="2"/>
              </a:rPr>
              <a:t>·	</a:t>
            </a:r>
            <a:r>
              <a:rPr lang="en-US" dirty="0">
                <a:latin typeface="Chicago"/>
              </a:rPr>
              <a:t>precipitation</a:t>
            </a:r>
          </a:p>
          <a:p>
            <a:pPr>
              <a:buFontTx/>
              <a:buNone/>
            </a:pPr>
            <a:r>
              <a:rPr lang="en-US" dirty="0">
                <a:latin typeface="Symbol" pitchFamily="18" charset="2"/>
              </a:rPr>
              <a:t>·	</a:t>
            </a:r>
            <a:r>
              <a:rPr lang="en-US" dirty="0">
                <a:latin typeface="Chicago"/>
              </a:rPr>
              <a:t>temperature</a:t>
            </a:r>
          </a:p>
          <a:p>
            <a:pPr>
              <a:buFontTx/>
              <a:buNone/>
            </a:pPr>
            <a:r>
              <a:rPr lang="en-US" dirty="0">
                <a:latin typeface="Symbol" pitchFamily="18" charset="2"/>
              </a:rPr>
              <a:t>·	</a:t>
            </a:r>
            <a:r>
              <a:rPr lang="en-US" dirty="0">
                <a:latin typeface="Chicago"/>
              </a:rPr>
              <a:t>global warming (ice age temp was only 5</a:t>
            </a:r>
            <a:r>
              <a:rPr lang="en-US" baseline="30000" dirty="0">
                <a:latin typeface="Chicago"/>
              </a:rPr>
              <a:t>o</a:t>
            </a:r>
            <a:r>
              <a:rPr lang="en-US" dirty="0">
                <a:latin typeface="Chicago"/>
              </a:rPr>
              <a:t> C less than now!)</a:t>
            </a:r>
          </a:p>
          <a:p>
            <a:endParaRPr lang="en-US" dirty="0"/>
          </a:p>
        </p:txBody>
      </p:sp>
    </p:spTree>
    <p:extLst>
      <p:ext uri="{BB962C8B-B14F-4D97-AF65-F5344CB8AC3E}">
        <p14:creationId xmlns:p14="http://schemas.microsoft.com/office/powerpoint/2010/main" val="2251466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Unmet Nutritional Needs</a:t>
            </a:r>
          </a:p>
        </p:txBody>
      </p:sp>
      <p:sp>
        <p:nvSpPr>
          <p:cNvPr id="9219" name="Rectangle 3"/>
          <p:cNvSpPr>
            <a:spLocks noGrp="1" noChangeArrowheads="1"/>
          </p:cNvSpPr>
          <p:nvPr>
            <p:ph idx="1"/>
          </p:nvPr>
        </p:nvSpPr>
        <p:spPr/>
        <p:txBody>
          <a:bodyPr>
            <a:normAutofit fontScale="92500"/>
          </a:bodyPr>
          <a:lstStyle/>
          <a:p>
            <a:r>
              <a:rPr lang="en-US"/>
              <a:t>Undernutrition – people who cannot grow or buy enough food to meet their basic energy needs.</a:t>
            </a:r>
          </a:p>
          <a:p>
            <a:r>
              <a:rPr lang="en-US"/>
              <a:t>Malnutrition – people who are forced to live on low-protein, high carbohydrate diet consisting of grains such as wheat, rice, and corn often suffer from malnutrition.</a:t>
            </a:r>
          </a:p>
          <a:p>
            <a:r>
              <a:rPr lang="en-US"/>
              <a:t>17% of the people in developing countries suffer from undernutrition and/or malnutrition.</a:t>
            </a:r>
          </a:p>
        </p:txBody>
      </p:sp>
    </p:spTree>
    <p:extLst>
      <p:ext uri="{BB962C8B-B14F-4D97-AF65-F5344CB8AC3E}">
        <p14:creationId xmlns:p14="http://schemas.microsoft.com/office/powerpoint/2010/main" val="3687233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0" y="257175"/>
            <a:ext cx="9144000" cy="1143000"/>
          </a:xfrm>
        </p:spPr>
        <p:txBody>
          <a:bodyPr/>
          <a:lstStyle/>
          <a:p>
            <a:r>
              <a:rPr lang="en-US"/>
              <a:t>Methods to Increase Food Supply</a:t>
            </a:r>
          </a:p>
        </p:txBody>
      </p:sp>
      <p:sp>
        <p:nvSpPr>
          <p:cNvPr id="78851" name="Rectangle 3"/>
          <p:cNvSpPr>
            <a:spLocks noGrp="1" noChangeArrowheads="1"/>
          </p:cNvSpPr>
          <p:nvPr>
            <p:ph idx="1"/>
          </p:nvPr>
        </p:nvSpPr>
        <p:spPr>
          <a:xfrm>
            <a:off x="257175" y="1200150"/>
            <a:ext cx="8486775" cy="5229225"/>
          </a:xfrm>
        </p:spPr>
        <p:txBody>
          <a:bodyPr>
            <a:normAutofit lnSpcReduction="10000"/>
          </a:bodyPr>
          <a:lstStyle/>
          <a:p>
            <a:r>
              <a:rPr lang="en-US">
                <a:latin typeface="Chicago"/>
              </a:rPr>
              <a:t>Improved irrigation and utilization of water </a:t>
            </a:r>
            <a:endParaRPr lang="en-US">
              <a:latin typeface="Symbol" pitchFamily="18" charset="2"/>
            </a:endParaRPr>
          </a:p>
          <a:p>
            <a:pPr lvl="1"/>
            <a:r>
              <a:rPr lang="en-US" sz="3200">
                <a:latin typeface="Chicago"/>
              </a:rPr>
              <a:t>Drip irrigation</a:t>
            </a:r>
          </a:p>
          <a:p>
            <a:r>
              <a:rPr lang="en-US">
                <a:latin typeface="Chicago"/>
              </a:rPr>
              <a:t>Increasing arable land </a:t>
            </a:r>
            <a:endParaRPr lang="en-US">
              <a:latin typeface="Symbol" pitchFamily="18" charset="2"/>
            </a:endParaRPr>
          </a:p>
          <a:p>
            <a:pPr lvl="1"/>
            <a:r>
              <a:rPr lang="en-US" sz="3200">
                <a:latin typeface="Chicago"/>
              </a:rPr>
              <a:t>Difficult because of precipitation and temperature</a:t>
            </a:r>
          </a:p>
          <a:p>
            <a:r>
              <a:rPr lang="en-US">
                <a:latin typeface="Chicago"/>
              </a:rPr>
              <a:t>Eating lower on the food chain </a:t>
            </a:r>
            <a:endParaRPr lang="en-US">
              <a:latin typeface="Symbol" pitchFamily="18" charset="2"/>
            </a:endParaRPr>
          </a:p>
          <a:p>
            <a:pPr lvl="1"/>
            <a:r>
              <a:rPr lang="en-US" sz="3200">
                <a:latin typeface="Chicago"/>
              </a:rPr>
              <a:t>Most rangeland is not arable and humans cannot utilize grass/hay as food; therefore, this argument is not considered valid</a:t>
            </a:r>
          </a:p>
        </p:txBody>
      </p:sp>
    </p:spTree>
    <p:extLst>
      <p:ext uri="{BB962C8B-B14F-4D97-AF65-F5344CB8AC3E}">
        <p14:creationId xmlns:p14="http://schemas.microsoft.com/office/powerpoint/2010/main" val="2822632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257175"/>
            <a:ext cx="9144000" cy="1143000"/>
          </a:xfrm>
        </p:spPr>
        <p:txBody>
          <a:bodyPr/>
          <a:lstStyle/>
          <a:p>
            <a:r>
              <a:rPr lang="en-US"/>
              <a:t>Methods to Increase Food Supply</a:t>
            </a:r>
          </a:p>
        </p:txBody>
      </p:sp>
      <p:sp>
        <p:nvSpPr>
          <p:cNvPr id="90115" name="Rectangle 3"/>
          <p:cNvSpPr>
            <a:spLocks noGrp="1" noChangeArrowheads="1"/>
          </p:cNvSpPr>
          <p:nvPr>
            <p:ph idx="1"/>
          </p:nvPr>
        </p:nvSpPr>
        <p:spPr>
          <a:xfrm>
            <a:off x="257175" y="1200150"/>
            <a:ext cx="8486775" cy="5229225"/>
          </a:xfrm>
        </p:spPr>
        <p:txBody>
          <a:bodyPr/>
          <a:lstStyle/>
          <a:p>
            <a:r>
              <a:rPr lang="en-US">
                <a:latin typeface="Chicago"/>
              </a:rPr>
              <a:t>Food distribution modification </a:t>
            </a:r>
          </a:p>
          <a:p>
            <a:pPr lvl="1"/>
            <a:r>
              <a:rPr lang="en-US" sz="3200">
                <a:latin typeface="Chicago"/>
              </a:rPr>
              <a:t>Today distribution of food is a major problem in Africa/Asia </a:t>
            </a:r>
            <a:endParaRPr lang="en-US" sz="3200">
              <a:latin typeface="Symbol" pitchFamily="18" charset="2"/>
            </a:endParaRPr>
          </a:p>
          <a:p>
            <a:pPr lvl="1"/>
            <a:r>
              <a:rPr lang="en-US" sz="3200">
                <a:latin typeface="Chicago"/>
              </a:rPr>
              <a:t>Best solution: teach locals how to best utilize their land with appropriate technology so they can attempt to support themselves and not rely on others.</a:t>
            </a:r>
          </a:p>
          <a:p>
            <a:endParaRPr lang="en-US"/>
          </a:p>
        </p:txBody>
      </p:sp>
    </p:spTree>
    <p:extLst>
      <p:ext uri="{BB962C8B-B14F-4D97-AF65-F5344CB8AC3E}">
        <p14:creationId xmlns:p14="http://schemas.microsoft.com/office/powerpoint/2010/main" val="984194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endParaRPr lang="en-US"/>
          </a:p>
        </p:txBody>
      </p:sp>
      <p:pic>
        <p:nvPicPr>
          <p:cNvPr id="84995" name="Picture 3" descr="C:\My Documents\no-till ag.jpg"/>
          <p:cNvPicPr>
            <a:picLocks noChangeAspect="1" noChangeArrowheads="1"/>
          </p:cNvPicPr>
          <p:nvPr/>
        </p:nvPicPr>
        <p:blipFill>
          <a:blip r:embed="rId3" cstate="print"/>
          <a:srcRect/>
          <a:stretch>
            <a:fillRect/>
          </a:stretch>
        </p:blipFill>
        <p:spPr bwMode="auto">
          <a:xfrm>
            <a:off x="1971675" y="0"/>
            <a:ext cx="4572000" cy="6858000"/>
          </a:xfrm>
          <a:prstGeom prst="rect">
            <a:avLst/>
          </a:prstGeom>
          <a:noFill/>
        </p:spPr>
      </p:pic>
    </p:spTree>
    <p:extLst>
      <p:ext uri="{BB962C8B-B14F-4D97-AF65-F5344CB8AC3E}">
        <p14:creationId xmlns:p14="http://schemas.microsoft.com/office/powerpoint/2010/main" val="670458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endParaRPr lang="en-US"/>
          </a:p>
        </p:txBody>
      </p:sp>
      <p:pic>
        <p:nvPicPr>
          <p:cNvPr id="83971" name="Picture 3" descr="C:\My Documents\demand ag.jpg"/>
          <p:cNvPicPr>
            <a:picLocks noChangeAspect="1" noChangeArrowheads="1"/>
          </p:cNvPicPr>
          <p:nvPr/>
        </p:nvPicPr>
        <p:blipFill>
          <a:blip r:embed="rId3" cstate="print"/>
          <a:srcRect/>
          <a:stretch>
            <a:fillRect/>
          </a:stretch>
        </p:blipFill>
        <p:spPr bwMode="auto">
          <a:xfrm>
            <a:off x="0" y="-342900"/>
            <a:ext cx="9144000" cy="7800975"/>
          </a:xfrm>
          <a:prstGeom prst="rect">
            <a:avLst/>
          </a:prstGeom>
          <a:noFill/>
        </p:spPr>
      </p:pic>
      <p:sp>
        <p:nvSpPr>
          <p:cNvPr id="83972" name="Text Box 4"/>
          <p:cNvSpPr txBox="1">
            <a:spLocks noChangeArrowheads="1"/>
          </p:cNvSpPr>
          <p:nvPr/>
        </p:nvSpPr>
        <p:spPr bwMode="auto">
          <a:xfrm>
            <a:off x="6858001" y="2314575"/>
            <a:ext cx="1319657" cy="657872"/>
          </a:xfrm>
          <a:prstGeom prst="rect">
            <a:avLst/>
          </a:prstGeom>
          <a:noFill/>
          <a:ln w="12700">
            <a:noFill/>
            <a:miter lim="800000"/>
            <a:headEnd/>
            <a:tailEnd/>
          </a:ln>
          <a:effectLst/>
        </p:spPr>
        <p:txBody>
          <a:bodyPr wrap="none" lIns="102870" tIns="51435" rIns="102870" bIns="51435">
            <a:spAutoFit/>
          </a:bodyPr>
          <a:lstStyle/>
          <a:p>
            <a:r>
              <a:rPr lang="en-US"/>
              <a:t>New vs. Old</a:t>
            </a:r>
          </a:p>
          <a:p>
            <a:r>
              <a:rPr lang="en-US"/>
              <a:t>Agriculture</a:t>
            </a:r>
          </a:p>
        </p:txBody>
      </p:sp>
    </p:spTree>
    <p:extLst>
      <p:ext uri="{BB962C8B-B14F-4D97-AF65-F5344CB8AC3E}">
        <p14:creationId xmlns:p14="http://schemas.microsoft.com/office/powerpoint/2010/main" val="837034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“FEED THE CHILDREN”</a:t>
            </a:r>
          </a:p>
        </p:txBody>
      </p:sp>
      <p:sp>
        <p:nvSpPr>
          <p:cNvPr id="24579" name="Rectangle 3"/>
          <p:cNvSpPr>
            <a:spLocks noGrp="1" noChangeArrowheads="1"/>
          </p:cNvSpPr>
          <p:nvPr>
            <p:ph idx="1"/>
          </p:nvPr>
        </p:nvSpPr>
        <p:spPr>
          <a:xfrm>
            <a:off x="457201" y="1219201"/>
            <a:ext cx="8382000" cy="4906963"/>
          </a:xfrm>
        </p:spPr>
        <p:txBody>
          <a:bodyPr>
            <a:normAutofit lnSpcReduction="10000"/>
          </a:bodyPr>
          <a:lstStyle/>
          <a:p>
            <a:pPr>
              <a:lnSpc>
                <a:spcPct val="80000"/>
              </a:lnSpc>
              <a:buFontTx/>
              <a:buNone/>
            </a:pPr>
            <a:r>
              <a:rPr lang="en-US" sz="2400" dirty="0"/>
              <a:t>Mission: Christian, International, non-profit, relief organization headquartered in Oklahoma City, OK.</a:t>
            </a:r>
          </a:p>
          <a:p>
            <a:pPr>
              <a:lnSpc>
                <a:spcPct val="80000"/>
              </a:lnSpc>
              <a:buFontTx/>
              <a:buNone/>
            </a:pPr>
            <a:r>
              <a:rPr lang="en-US" sz="2400" dirty="0"/>
              <a:t>Founder: Larry &amp; Frances Jones – after reading article about surplus grains being dumped by American Farmers (Farm Bill) and seeing suffering children in Haitian children, formed this aid organization.</a:t>
            </a:r>
          </a:p>
          <a:p>
            <a:pPr>
              <a:lnSpc>
                <a:spcPct val="80000"/>
              </a:lnSpc>
              <a:buFontTx/>
              <a:buNone/>
            </a:pPr>
            <a:r>
              <a:rPr lang="en-US" sz="2400" dirty="0"/>
              <a:t>Domestic Programs: Food and Childcare and Disaster Relief.</a:t>
            </a:r>
          </a:p>
          <a:p>
            <a:pPr>
              <a:lnSpc>
                <a:spcPct val="80000"/>
              </a:lnSpc>
              <a:buFontTx/>
              <a:buNone/>
            </a:pPr>
            <a:r>
              <a:rPr lang="en-US" sz="2400" dirty="0"/>
              <a:t>International Programs: Food and Childcare, Medical Programs, and Community Development to improve quality of life!</a:t>
            </a:r>
          </a:p>
          <a:p>
            <a:pPr>
              <a:lnSpc>
                <a:spcPct val="80000"/>
              </a:lnSpc>
              <a:buFontTx/>
              <a:buNone/>
            </a:pPr>
            <a:r>
              <a:rPr lang="en-US" sz="2400" dirty="0"/>
              <a:t>Financial Summary: Where Does the Money Go?</a:t>
            </a:r>
          </a:p>
          <a:p>
            <a:pPr lvl="1">
              <a:lnSpc>
                <a:spcPct val="80000"/>
              </a:lnSpc>
            </a:pPr>
            <a:r>
              <a:rPr lang="en-US" sz="2300" dirty="0"/>
              <a:t>Program </a:t>
            </a:r>
            <a:r>
              <a:rPr lang="en-US" sz="2300" dirty="0"/>
              <a:t>Services (food, clothing, medical, relief, development, childcare and education) – 86.3% </a:t>
            </a:r>
          </a:p>
          <a:p>
            <a:pPr lvl="1">
              <a:lnSpc>
                <a:spcPct val="80000"/>
              </a:lnSpc>
            </a:pPr>
            <a:r>
              <a:rPr lang="en-US" sz="2300" dirty="0"/>
              <a:t>Fund </a:t>
            </a:r>
            <a:r>
              <a:rPr lang="en-US" sz="2300" dirty="0"/>
              <a:t>Raising – 11.0 %</a:t>
            </a:r>
          </a:p>
          <a:p>
            <a:pPr lvl="1">
              <a:lnSpc>
                <a:spcPct val="80000"/>
              </a:lnSpc>
            </a:pPr>
            <a:r>
              <a:rPr lang="en-US" sz="2300" dirty="0"/>
              <a:t>Management </a:t>
            </a:r>
            <a:r>
              <a:rPr lang="en-US" sz="2300" dirty="0"/>
              <a:t>&amp; General Operating Costs including Salaries – 2.7%!</a:t>
            </a:r>
          </a:p>
        </p:txBody>
      </p:sp>
    </p:spTree>
    <p:extLst>
      <p:ext uri="{BB962C8B-B14F-4D97-AF65-F5344CB8AC3E}">
        <p14:creationId xmlns:p14="http://schemas.microsoft.com/office/powerpoint/2010/main" val="1476664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5" descr="pic_2004_feed_the_children_img004"/>
          <p:cNvPicPr>
            <a:picLocks noChangeAspect="1" noChangeArrowheads="1"/>
          </p:cNvPicPr>
          <p:nvPr/>
        </p:nvPicPr>
        <p:blipFill>
          <a:blip r:embed="rId2" cstate="print"/>
          <a:srcRect/>
          <a:stretch>
            <a:fillRect/>
          </a:stretch>
        </p:blipFill>
        <p:spPr bwMode="auto">
          <a:xfrm>
            <a:off x="457200" y="381000"/>
            <a:ext cx="5334000" cy="3516314"/>
          </a:xfrm>
          <a:prstGeom prst="rect">
            <a:avLst/>
          </a:prstGeom>
          <a:noFill/>
        </p:spPr>
      </p:pic>
      <p:pic>
        <p:nvPicPr>
          <p:cNvPr id="25607" name="Picture 7" descr="pedroimage"/>
          <p:cNvPicPr>
            <a:picLocks noChangeAspect="1" noChangeArrowheads="1"/>
          </p:cNvPicPr>
          <p:nvPr/>
        </p:nvPicPr>
        <p:blipFill>
          <a:blip r:embed="rId3" cstate="print"/>
          <a:srcRect/>
          <a:stretch>
            <a:fillRect/>
          </a:stretch>
        </p:blipFill>
        <p:spPr bwMode="auto">
          <a:xfrm>
            <a:off x="5867400" y="304801"/>
            <a:ext cx="3236913" cy="3505200"/>
          </a:xfrm>
          <a:prstGeom prst="rect">
            <a:avLst/>
          </a:prstGeom>
          <a:noFill/>
        </p:spPr>
      </p:pic>
      <p:pic>
        <p:nvPicPr>
          <p:cNvPr id="25609" name="Picture 9" descr="Shack-2%20big"/>
          <p:cNvPicPr>
            <a:picLocks noChangeAspect="1" noChangeArrowheads="1"/>
          </p:cNvPicPr>
          <p:nvPr/>
        </p:nvPicPr>
        <p:blipFill>
          <a:blip r:embed="rId4" cstate="print"/>
          <a:srcRect/>
          <a:stretch>
            <a:fillRect/>
          </a:stretch>
        </p:blipFill>
        <p:spPr bwMode="auto">
          <a:xfrm>
            <a:off x="2667001" y="3352801"/>
            <a:ext cx="4305300" cy="3246438"/>
          </a:xfrm>
          <a:prstGeom prst="rect">
            <a:avLst/>
          </a:prstGeom>
          <a:noFill/>
        </p:spPr>
      </p:pic>
    </p:spTree>
    <p:extLst>
      <p:ext uri="{BB962C8B-B14F-4D97-AF65-F5344CB8AC3E}">
        <p14:creationId xmlns:p14="http://schemas.microsoft.com/office/powerpoint/2010/main" val="1366549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smtClean="0"/>
              <a:t>“Doctors </a:t>
            </a:r>
            <a:r>
              <a:rPr lang="en-US" dirty="0"/>
              <a:t>Without </a:t>
            </a:r>
            <a:r>
              <a:rPr lang="en-US" dirty="0" smtClean="0"/>
              <a:t>Borders”</a:t>
            </a:r>
            <a:endParaRPr lang="en-US" dirty="0"/>
          </a:p>
        </p:txBody>
      </p:sp>
      <p:sp>
        <p:nvSpPr>
          <p:cNvPr id="26627" name="Rectangle 3"/>
          <p:cNvSpPr>
            <a:spLocks noGrp="1" noChangeArrowheads="1"/>
          </p:cNvSpPr>
          <p:nvPr>
            <p:ph idx="1"/>
          </p:nvPr>
        </p:nvSpPr>
        <p:spPr>
          <a:xfrm>
            <a:off x="200025" y="1295400"/>
            <a:ext cx="8943975" cy="4983163"/>
          </a:xfrm>
        </p:spPr>
        <p:txBody>
          <a:bodyPr>
            <a:normAutofit lnSpcReduction="10000"/>
          </a:bodyPr>
          <a:lstStyle/>
          <a:p>
            <a:pPr>
              <a:lnSpc>
                <a:spcPct val="80000"/>
              </a:lnSpc>
            </a:pPr>
            <a:r>
              <a:rPr lang="en-US" sz="2400" dirty="0"/>
              <a:t>Doctors Without Borders/</a:t>
            </a:r>
            <a:r>
              <a:rPr lang="en-US" sz="2400" dirty="0" err="1"/>
              <a:t>Médecins</a:t>
            </a:r>
            <a:r>
              <a:rPr lang="en-US" sz="2400" dirty="0"/>
              <a:t> Sans </a:t>
            </a:r>
            <a:r>
              <a:rPr lang="en-US" sz="2400" dirty="0" err="1"/>
              <a:t>Frontières</a:t>
            </a:r>
            <a:r>
              <a:rPr lang="en-US" sz="2400" dirty="0"/>
              <a:t> (MSF) is an international independent medical humanitarian organization that delivers emergency aid to people affected by armed conflict, epidemics, natural or man-made disasters, or exclusion from health care in more than 70 countries.</a:t>
            </a:r>
          </a:p>
          <a:p>
            <a:pPr>
              <a:lnSpc>
                <a:spcPct val="80000"/>
              </a:lnSpc>
            </a:pPr>
            <a:endParaRPr lang="en-US" sz="2400" dirty="0"/>
          </a:p>
          <a:p>
            <a:pPr>
              <a:lnSpc>
                <a:spcPct val="80000"/>
              </a:lnSpc>
            </a:pPr>
            <a:r>
              <a:rPr lang="en-US" sz="2400" dirty="0"/>
              <a:t>MSF was founded in 1971 as a nongovernmental organization to both provide emergency medical assistance and bear witness publicly to the plight of the people it assists. A </a:t>
            </a:r>
            <a:r>
              <a:rPr lang="en-US" sz="2400" dirty="0"/>
              <a:t>private, </a:t>
            </a:r>
            <a:r>
              <a:rPr lang="en-US" sz="2400" dirty="0"/>
              <a:t>nonprofit association, MSF is an international network with sections in 19 countries.</a:t>
            </a:r>
            <a:endParaRPr lang="en-US" sz="2400" b="1" dirty="0"/>
          </a:p>
          <a:p>
            <a:pPr>
              <a:lnSpc>
                <a:spcPct val="80000"/>
              </a:lnSpc>
            </a:pPr>
            <a:endParaRPr lang="en-US" sz="2400" dirty="0"/>
          </a:p>
          <a:p>
            <a:pPr>
              <a:lnSpc>
                <a:spcPct val="80000"/>
              </a:lnSpc>
            </a:pPr>
            <a:r>
              <a:rPr lang="en-US" sz="2400" dirty="0"/>
              <a:t>Each year, MSF doctors, nurses, logisticians, water-and-sanitation experts, administrators, and other medical and non-medical professionals depart on more than 3,800 field assignments. They work alongside more than 22,500 locally hired staff to provide medical care.</a:t>
            </a:r>
          </a:p>
          <a:p>
            <a:pPr>
              <a:lnSpc>
                <a:spcPct val="80000"/>
              </a:lnSpc>
              <a:buFontTx/>
              <a:buNone/>
            </a:pPr>
            <a:endParaRPr lang="en-US" sz="2400" dirty="0"/>
          </a:p>
        </p:txBody>
      </p:sp>
    </p:spTree>
    <p:extLst>
      <p:ext uri="{BB962C8B-B14F-4D97-AF65-F5344CB8AC3E}">
        <p14:creationId xmlns:p14="http://schemas.microsoft.com/office/powerpoint/2010/main" val="2675853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smtClean="0"/>
              <a:t>“Doctors </a:t>
            </a:r>
            <a:r>
              <a:rPr lang="en-US" dirty="0"/>
              <a:t>Without </a:t>
            </a:r>
            <a:r>
              <a:rPr lang="en-US" dirty="0" smtClean="0"/>
              <a:t>Borders”</a:t>
            </a:r>
            <a:endParaRPr lang="en-US" dirty="0"/>
          </a:p>
        </p:txBody>
      </p:sp>
      <p:sp>
        <p:nvSpPr>
          <p:cNvPr id="27651" name="Rectangle 3"/>
          <p:cNvSpPr>
            <a:spLocks noGrp="1" noChangeArrowheads="1"/>
          </p:cNvSpPr>
          <p:nvPr>
            <p:ph idx="1"/>
          </p:nvPr>
        </p:nvSpPr>
        <p:spPr>
          <a:xfrm>
            <a:off x="457200" y="1600201"/>
            <a:ext cx="8229600" cy="4914899"/>
          </a:xfrm>
        </p:spPr>
        <p:txBody>
          <a:bodyPr>
            <a:normAutofit/>
          </a:bodyPr>
          <a:lstStyle/>
          <a:p>
            <a:pPr>
              <a:lnSpc>
                <a:spcPct val="80000"/>
              </a:lnSpc>
            </a:pPr>
            <a:r>
              <a:rPr lang="en-US" sz="2700" dirty="0"/>
              <a:t>In emergencies and their aftermath, MSF provides health care, rehabilitates and runs hospitals and clinics, performs surgery, battles epidemics, carries out vaccination campaigns, operates feeding centers for malnourished children, and offers mental health care. When needed, MSF also constructs wells and dispenses clean drinking water, and provides shelter materials like blankets and plastic sheeting.</a:t>
            </a:r>
          </a:p>
          <a:p>
            <a:pPr>
              <a:lnSpc>
                <a:spcPct val="80000"/>
              </a:lnSpc>
            </a:pPr>
            <a:endParaRPr lang="en-US" sz="2700" dirty="0"/>
          </a:p>
          <a:p>
            <a:pPr>
              <a:lnSpc>
                <a:spcPct val="80000"/>
              </a:lnSpc>
            </a:pPr>
            <a:r>
              <a:rPr lang="en-US" sz="2700" dirty="0"/>
              <a:t>Through longer-term programs, MSF treats patients with infectious diseases such as tuberculosis, sleeping sickness, and HIV/AIDS, and provides medical and psychological care to marginalized groups such as street children. </a:t>
            </a:r>
          </a:p>
          <a:p>
            <a:pPr>
              <a:lnSpc>
                <a:spcPct val="80000"/>
              </a:lnSpc>
            </a:pPr>
            <a:endParaRPr lang="en-US" sz="1600" dirty="0"/>
          </a:p>
        </p:txBody>
      </p:sp>
    </p:spTree>
    <p:extLst>
      <p:ext uri="{BB962C8B-B14F-4D97-AF65-F5344CB8AC3E}">
        <p14:creationId xmlns:p14="http://schemas.microsoft.com/office/powerpoint/2010/main" val="3197479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smtClean="0"/>
              <a:t>“Doctors </a:t>
            </a:r>
            <a:r>
              <a:rPr lang="en-US" dirty="0"/>
              <a:t>Without </a:t>
            </a:r>
            <a:r>
              <a:rPr lang="en-US" dirty="0" smtClean="0"/>
              <a:t>Borders”</a:t>
            </a:r>
            <a:endParaRPr lang="en-US" dirty="0"/>
          </a:p>
        </p:txBody>
      </p:sp>
      <p:pic>
        <p:nvPicPr>
          <p:cNvPr id="28677" name="Picture 5" descr="Copyright MSF"/>
          <p:cNvPicPr>
            <a:picLocks noChangeAspect="1" noChangeArrowheads="1"/>
          </p:cNvPicPr>
          <p:nvPr/>
        </p:nvPicPr>
        <p:blipFill>
          <a:blip r:embed="rId2" cstate="print"/>
          <a:srcRect/>
          <a:stretch>
            <a:fillRect/>
          </a:stretch>
        </p:blipFill>
        <p:spPr bwMode="auto">
          <a:xfrm>
            <a:off x="381001" y="1854200"/>
            <a:ext cx="5410200" cy="3606800"/>
          </a:xfrm>
          <a:prstGeom prst="rect">
            <a:avLst/>
          </a:prstGeom>
          <a:noFill/>
        </p:spPr>
      </p:pic>
      <p:pic>
        <p:nvPicPr>
          <p:cNvPr id="28679" name="Picture 7" descr="refugeecamp"/>
          <p:cNvPicPr>
            <a:picLocks noChangeAspect="1" noChangeArrowheads="1"/>
          </p:cNvPicPr>
          <p:nvPr/>
        </p:nvPicPr>
        <p:blipFill>
          <a:blip r:embed="rId3" cstate="print"/>
          <a:srcRect/>
          <a:stretch>
            <a:fillRect/>
          </a:stretch>
        </p:blipFill>
        <p:spPr bwMode="auto">
          <a:xfrm>
            <a:off x="6054725" y="1828800"/>
            <a:ext cx="2822576" cy="4419600"/>
          </a:xfrm>
          <a:prstGeom prst="rect">
            <a:avLst/>
          </a:prstGeom>
          <a:noFill/>
        </p:spPr>
      </p:pic>
    </p:spTree>
    <p:extLst>
      <p:ext uri="{BB962C8B-B14F-4D97-AF65-F5344CB8AC3E}">
        <p14:creationId xmlns:p14="http://schemas.microsoft.com/office/powerpoint/2010/main" val="3816010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UNICEF</a:t>
            </a:r>
          </a:p>
        </p:txBody>
      </p:sp>
      <p:sp>
        <p:nvSpPr>
          <p:cNvPr id="29699" name="Rectangle 3"/>
          <p:cNvSpPr>
            <a:spLocks noGrp="1" noChangeArrowheads="1"/>
          </p:cNvSpPr>
          <p:nvPr>
            <p:ph idx="1"/>
          </p:nvPr>
        </p:nvSpPr>
        <p:spPr/>
        <p:txBody>
          <a:bodyPr/>
          <a:lstStyle/>
          <a:p>
            <a:pPr>
              <a:lnSpc>
                <a:spcPct val="90000"/>
              </a:lnSpc>
            </a:pPr>
            <a:r>
              <a:rPr lang="en-US" sz="2400" dirty="0"/>
              <a:t>UNICEF (United Nation’s Children’s Fund) is a world-wide organization that fights for the protection of the health, rights, and education of children everywhere.</a:t>
            </a:r>
          </a:p>
          <a:p>
            <a:pPr>
              <a:lnSpc>
                <a:spcPct val="90000"/>
              </a:lnSpc>
            </a:pPr>
            <a:r>
              <a:rPr lang="en-US" sz="2400" dirty="0"/>
              <a:t>Services/Aids: 158 </a:t>
            </a:r>
            <a:r>
              <a:rPr lang="en-US" sz="2400" dirty="0"/>
              <a:t>nations</a:t>
            </a:r>
          </a:p>
          <a:p>
            <a:pPr>
              <a:lnSpc>
                <a:spcPct val="90000"/>
              </a:lnSpc>
            </a:pPr>
            <a:r>
              <a:rPr lang="en-US" sz="2400" dirty="0"/>
              <a:t>Encourages </a:t>
            </a:r>
            <a:r>
              <a:rPr lang="en-US" sz="2400" dirty="0"/>
              <a:t>females to attend school, vaccination clinics, protect environments, HIV/AIDS </a:t>
            </a:r>
            <a:r>
              <a:rPr lang="en-US" sz="2400" dirty="0"/>
              <a:t>education</a:t>
            </a:r>
            <a:endParaRPr lang="en-US" sz="2400" dirty="0"/>
          </a:p>
          <a:p>
            <a:pPr>
              <a:lnSpc>
                <a:spcPct val="90000"/>
              </a:lnSpc>
            </a:pPr>
            <a:r>
              <a:rPr lang="en-US" sz="2400" dirty="0"/>
              <a:t>Financial Information:  Total Revenue= $70 million</a:t>
            </a:r>
          </a:p>
          <a:p>
            <a:pPr lvl="1">
              <a:lnSpc>
                <a:spcPct val="90000"/>
              </a:lnSpc>
            </a:pPr>
            <a:r>
              <a:rPr lang="en-US" sz="2300" dirty="0"/>
              <a:t>International Development – 54%</a:t>
            </a:r>
          </a:p>
          <a:p>
            <a:pPr lvl="1">
              <a:lnSpc>
                <a:spcPct val="90000"/>
              </a:lnSpc>
            </a:pPr>
            <a:r>
              <a:rPr lang="en-US" sz="2300" dirty="0"/>
              <a:t>Education – 18%</a:t>
            </a:r>
          </a:p>
          <a:p>
            <a:pPr lvl="1">
              <a:lnSpc>
                <a:spcPct val="90000"/>
              </a:lnSpc>
            </a:pPr>
            <a:r>
              <a:rPr lang="en-US" sz="2300" dirty="0"/>
              <a:t>Fundraising – 20%</a:t>
            </a:r>
          </a:p>
          <a:p>
            <a:pPr lvl="1">
              <a:lnSpc>
                <a:spcPct val="90000"/>
              </a:lnSpc>
            </a:pPr>
            <a:r>
              <a:rPr lang="en-US" sz="2300" dirty="0"/>
              <a:t>Overhead and Expenses – 8%!</a:t>
            </a:r>
          </a:p>
        </p:txBody>
      </p:sp>
    </p:spTree>
    <p:extLst>
      <p:ext uri="{BB962C8B-B14F-4D97-AF65-F5344CB8AC3E}">
        <p14:creationId xmlns:p14="http://schemas.microsoft.com/office/powerpoint/2010/main" val="1077749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t>Malnutrition and Famines</a:t>
            </a:r>
          </a:p>
        </p:txBody>
      </p:sp>
      <p:sp>
        <p:nvSpPr>
          <p:cNvPr id="97283" name="Rectangle 3"/>
          <p:cNvSpPr>
            <a:spLocks noGrp="1" noChangeArrowheads="1"/>
          </p:cNvSpPr>
          <p:nvPr>
            <p:ph idx="1"/>
          </p:nvPr>
        </p:nvSpPr>
        <p:spPr/>
        <p:txBody>
          <a:bodyPr/>
          <a:lstStyle/>
          <a:p>
            <a:r>
              <a:rPr lang="en-US"/>
              <a:t>One quarter of the human population is malnourished</a:t>
            </a:r>
          </a:p>
          <a:p>
            <a:pPr lvl="1"/>
            <a:r>
              <a:rPr lang="en-US"/>
              <a:t>Sub-Saharan Africa (~225 million)</a:t>
            </a:r>
          </a:p>
          <a:p>
            <a:pPr lvl="1"/>
            <a:r>
              <a:rPr lang="en-US"/>
              <a:t>East and Southeast Asia (~275 million)</a:t>
            </a:r>
          </a:p>
          <a:p>
            <a:pPr lvl="1"/>
            <a:r>
              <a:rPr lang="en-US"/>
              <a:t>South Asia (~250 million)</a:t>
            </a:r>
          </a:p>
          <a:p>
            <a:pPr lvl="1"/>
            <a:r>
              <a:rPr lang="en-US"/>
              <a:t>Parts of Latin America </a:t>
            </a:r>
          </a:p>
        </p:txBody>
      </p:sp>
    </p:spTree>
    <p:extLst>
      <p:ext uri="{BB962C8B-B14F-4D97-AF65-F5344CB8AC3E}">
        <p14:creationId xmlns:p14="http://schemas.microsoft.com/office/powerpoint/2010/main" val="1574307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6" name="Picture 6" descr="unicef-422"/>
          <p:cNvPicPr>
            <a:picLocks noChangeAspect="1" noChangeArrowheads="1"/>
          </p:cNvPicPr>
          <p:nvPr/>
        </p:nvPicPr>
        <p:blipFill>
          <a:blip r:embed="rId2" cstate="print"/>
          <a:srcRect/>
          <a:stretch>
            <a:fillRect/>
          </a:stretch>
        </p:blipFill>
        <p:spPr bwMode="auto">
          <a:xfrm>
            <a:off x="990601" y="304801"/>
            <a:ext cx="3048000" cy="3048000"/>
          </a:xfrm>
          <a:prstGeom prst="rect">
            <a:avLst/>
          </a:prstGeom>
          <a:noFill/>
        </p:spPr>
      </p:pic>
      <p:sp>
        <p:nvSpPr>
          <p:cNvPr id="30729" name="Rectangle 9"/>
          <p:cNvSpPr>
            <a:spLocks noChangeArrowheads="1"/>
          </p:cNvSpPr>
          <p:nvPr/>
        </p:nvSpPr>
        <p:spPr bwMode="auto">
          <a:xfrm>
            <a:off x="4572000" y="3581401"/>
            <a:ext cx="3505200" cy="2590800"/>
          </a:xfrm>
          <a:prstGeom prst="rect">
            <a:avLst/>
          </a:prstGeom>
          <a:solidFill>
            <a:schemeClr val="bg1"/>
          </a:solidFill>
          <a:ln w="9525">
            <a:noFill/>
            <a:miter lim="800000"/>
            <a:headEnd/>
            <a:tailEnd/>
          </a:ln>
          <a:effectLst/>
        </p:spPr>
        <p:txBody>
          <a:bodyPr wrap="none" lIns="91431" tIns="45716" rIns="91431" bIns="45716" anchor="ctr"/>
          <a:lstStyle/>
          <a:p>
            <a:pPr algn="ctr"/>
            <a:endParaRPr lang="en-US"/>
          </a:p>
        </p:txBody>
      </p:sp>
      <p:pic>
        <p:nvPicPr>
          <p:cNvPr id="30731" name="Picture 11" descr="etusivu_ru"/>
          <p:cNvPicPr>
            <a:picLocks noChangeAspect="1" noChangeArrowheads="1"/>
          </p:cNvPicPr>
          <p:nvPr/>
        </p:nvPicPr>
        <p:blipFill>
          <a:blip r:embed="rId3" cstate="print"/>
          <a:srcRect/>
          <a:stretch>
            <a:fillRect/>
          </a:stretch>
        </p:blipFill>
        <p:spPr bwMode="auto">
          <a:xfrm>
            <a:off x="533401" y="3581401"/>
            <a:ext cx="4648200" cy="2987675"/>
          </a:xfrm>
          <a:prstGeom prst="rect">
            <a:avLst/>
          </a:prstGeom>
          <a:noFill/>
        </p:spPr>
      </p:pic>
      <p:pic>
        <p:nvPicPr>
          <p:cNvPr id="30733" name="Picture 13" descr="readfile"/>
          <p:cNvPicPr>
            <a:picLocks noChangeAspect="1" noChangeArrowheads="1"/>
          </p:cNvPicPr>
          <p:nvPr/>
        </p:nvPicPr>
        <p:blipFill>
          <a:blip r:embed="rId4" cstate="print"/>
          <a:srcRect/>
          <a:stretch>
            <a:fillRect/>
          </a:stretch>
        </p:blipFill>
        <p:spPr bwMode="auto">
          <a:xfrm>
            <a:off x="5118100" y="457200"/>
            <a:ext cx="4025900" cy="6172200"/>
          </a:xfrm>
          <a:prstGeom prst="rect">
            <a:avLst/>
          </a:prstGeom>
          <a:noFill/>
        </p:spPr>
      </p:pic>
    </p:spTree>
    <p:extLst>
      <p:ext uri="{BB962C8B-B14F-4D97-AF65-F5344CB8AC3E}">
        <p14:creationId xmlns:p14="http://schemas.microsoft.com/office/powerpoint/2010/main" val="3293637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Heifer International</a:t>
            </a:r>
          </a:p>
        </p:txBody>
      </p:sp>
      <p:sp>
        <p:nvSpPr>
          <p:cNvPr id="31747" name="Rectangle 3"/>
          <p:cNvSpPr>
            <a:spLocks noGrp="1" noChangeArrowheads="1"/>
          </p:cNvSpPr>
          <p:nvPr>
            <p:ph idx="1"/>
          </p:nvPr>
        </p:nvSpPr>
        <p:spPr>
          <a:xfrm>
            <a:off x="285750" y="1600201"/>
            <a:ext cx="8572500" cy="5000624"/>
          </a:xfrm>
        </p:spPr>
        <p:txBody>
          <a:bodyPr>
            <a:normAutofit/>
          </a:bodyPr>
          <a:lstStyle/>
          <a:p>
            <a:pPr>
              <a:lnSpc>
                <a:spcPct val="80000"/>
              </a:lnSpc>
            </a:pPr>
            <a:r>
              <a:rPr lang="en-US" sz="2700" dirty="0"/>
              <a:t>Heifer </a:t>
            </a:r>
            <a:r>
              <a:rPr lang="en-US" sz="2700" dirty="0"/>
              <a:t>International was founded in </a:t>
            </a:r>
            <a:r>
              <a:rPr lang="en-US" sz="2700" dirty="0"/>
              <a:t>1944</a:t>
            </a:r>
            <a:endParaRPr lang="en-US" sz="2700" dirty="0"/>
          </a:p>
          <a:p>
            <a:pPr>
              <a:lnSpc>
                <a:spcPct val="80000"/>
              </a:lnSpc>
            </a:pPr>
            <a:r>
              <a:rPr lang="en-US" sz="2700" dirty="0"/>
              <a:t>Goals/Beliefs: ending hunger begins with giving people the means to feed </a:t>
            </a:r>
            <a:r>
              <a:rPr lang="en-US" sz="2700" dirty="0"/>
              <a:t>themselves</a:t>
            </a:r>
            <a:endParaRPr lang="en-US" sz="2700" dirty="0"/>
          </a:p>
          <a:p>
            <a:pPr>
              <a:lnSpc>
                <a:spcPct val="80000"/>
              </a:lnSpc>
            </a:pPr>
            <a:r>
              <a:rPr lang="en-US" sz="2700" dirty="0"/>
              <a:t>Results: Today, millions of families in more than 127 countries have been given the gifts of self-reliance and hope. Every family and community receiving animals also receives training in environmentally-sound, sustainable agriculture. Recipient families "pass on the gift" by sharing one or more of their animals' offspring with other struggling families. Each recipient becomes a donor. This process enhances self-esteem, ensures program continuity, builds solidarity and multiplies the benefits of the original gift for generations to come.</a:t>
            </a:r>
          </a:p>
        </p:txBody>
      </p:sp>
    </p:spTree>
    <p:extLst>
      <p:ext uri="{BB962C8B-B14F-4D97-AF65-F5344CB8AC3E}">
        <p14:creationId xmlns:p14="http://schemas.microsoft.com/office/powerpoint/2010/main" val="816830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3" name="Picture 5" descr="image006"/>
          <p:cNvPicPr>
            <a:picLocks noChangeAspect="1" noChangeArrowheads="1"/>
          </p:cNvPicPr>
          <p:nvPr/>
        </p:nvPicPr>
        <p:blipFill>
          <a:blip r:embed="rId2" cstate="print"/>
          <a:srcRect/>
          <a:stretch>
            <a:fillRect/>
          </a:stretch>
        </p:blipFill>
        <p:spPr bwMode="auto">
          <a:xfrm>
            <a:off x="6762750" y="2"/>
            <a:ext cx="2381250" cy="2105025"/>
          </a:xfrm>
          <a:prstGeom prst="rect">
            <a:avLst/>
          </a:prstGeom>
          <a:noFill/>
        </p:spPr>
      </p:pic>
      <p:pic>
        <p:nvPicPr>
          <p:cNvPr id="32775" name="Picture 7" descr="Logo"/>
          <p:cNvPicPr>
            <a:picLocks noChangeAspect="1" noChangeArrowheads="1"/>
          </p:cNvPicPr>
          <p:nvPr/>
        </p:nvPicPr>
        <p:blipFill>
          <a:blip r:embed="rId3" cstate="print"/>
          <a:srcRect/>
          <a:stretch>
            <a:fillRect/>
          </a:stretch>
        </p:blipFill>
        <p:spPr bwMode="auto">
          <a:xfrm>
            <a:off x="2971800" y="685800"/>
            <a:ext cx="3771900" cy="2371725"/>
          </a:xfrm>
          <a:prstGeom prst="rect">
            <a:avLst/>
          </a:prstGeom>
          <a:noFill/>
        </p:spPr>
      </p:pic>
      <p:pic>
        <p:nvPicPr>
          <p:cNvPr id="32777" name="Picture 9" descr="heifer_02"/>
          <p:cNvPicPr>
            <a:picLocks noChangeAspect="1" noChangeArrowheads="1"/>
          </p:cNvPicPr>
          <p:nvPr/>
        </p:nvPicPr>
        <p:blipFill>
          <a:blip r:embed="rId4" cstate="print"/>
          <a:srcRect/>
          <a:stretch>
            <a:fillRect/>
          </a:stretch>
        </p:blipFill>
        <p:spPr bwMode="auto">
          <a:xfrm>
            <a:off x="685801" y="228601"/>
            <a:ext cx="2395538" cy="3352800"/>
          </a:xfrm>
          <a:prstGeom prst="rect">
            <a:avLst/>
          </a:prstGeom>
          <a:noFill/>
        </p:spPr>
      </p:pic>
      <p:pic>
        <p:nvPicPr>
          <p:cNvPr id="32779" name="Picture 11" descr="china051-l"/>
          <p:cNvPicPr>
            <a:picLocks noChangeAspect="1" noChangeArrowheads="1"/>
          </p:cNvPicPr>
          <p:nvPr/>
        </p:nvPicPr>
        <p:blipFill>
          <a:blip r:embed="rId5" cstate="print"/>
          <a:srcRect/>
          <a:stretch>
            <a:fillRect/>
          </a:stretch>
        </p:blipFill>
        <p:spPr bwMode="auto">
          <a:xfrm>
            <a:off x="3810001" y="3048001"/>
            <a:ext cx="5334000" cy="3605213"/>
          </a:xfrm>
          <a:prstGeom prst="rect">
            <a:avLst/>
          </a:prstGeom>
          <a:noFill/>
        </p:spPr>
      </p:pic>
      <p:pic>
        <p:nvPicPr>
          <p:cNvPr id="32781" name="Picture 13" descr="heifmilk"/>
          <p:cNvPicPr>
            <a:picLocks noChangeAspect="1" noChangeArrowheads="1"/>
          </p:cNvPicPr>
          <p:nvPr/>
        </p:nvPicPr>
        <p:blipFill>
          <a:blip r:embed="rId6" cstate="print"/>
          <a:srcRect/>
          <a:stretch>
            <a:fillRect/>
          </a:stretch>
        </p:blipFill>
        <p:spPr bwMode="auto">
          <a:xfrm>
            <a:off x="990600" y="3352801"/>
            <a:ext cx="2395538" cy="3352800"/>
          </a:xfrm>
          <a:prstGeom prst="rect">
            <a:avLst/>
          </a:prstGeom>
          <a:noFill/>
        </p:spPr>
      </p:pic>
    </p:spTree>
    <p:extLst>
      <p:ext uri="{BB962C8B-B14F-4D97-AF65-F5344CB8AC3E}">
        <p14:creationId xmlns:p14="http://schemas.microsoft.com/office/powerpoint/2010/main" val="3725419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r>
              <a:rPr lang="en-US" sz="4100"/>
              <a:t>What Will Happen When Food/Water Demands Exceed Food/Water Supplies?</a:t>
            </a:r>
          </a:p>
        </p:txBody>
      </p:sp>
      <p:sp>
        <p:nvSpPr>
          <p:cNvPr id="34819" name="Rectangle 3"/>
          <p:cNvSpPr>
            <a:spLocks noGrp="1" noChangeArrowheads="1"/>
          </p:cNvSpPr>
          <p:nvPr>
            <p:ph idx="1"/>
          </p:nvPr>
        </p:nvSpPr>
        <p:spPr>
          <a:xfrm>
            <a:off x="381001" y="1828801"/>
            <a:ext cx="3124200" cy="4525963"/>
          </a:xfrm>
        </p:spPr>
        <p:txBody>
          <a:bodyPr/>
          <a:lstStyle/>
          <a:p>
            <a:r>
              <a:rPr lang="en-US"/>
              <a:t>Famine</a:t>
            </a:r>
          </a:p>
          <a:p>
            <a:r>
              <a:rPr lang="en-US"/>
              <a:t>War</a:t>
            </a:r>
          </a:p>
          <a:p>
            <a:r>
              <a:rPr lang="en-US"/>
              <a:t>Depression</a:t>
            </a:r>
          </a:p>
          <a:p>
            <a:r>
              <a:rPr lang="en-US"/>
              <a:t>???</a:t>
            </a:r>
          </a:p>
        </p:txBody>
      </p:sp>
      <p:pic>
        <p:nvPicPr>
          <p:cNvPr id="34821" name="Picture 5" descr="famine_1"/>
          <p:cNvPicPr>
            <a:picLocks noChangeAspect="1" noChangeArrowheads="1"/>
          </p:cNvPicPr>
          <p:nvPr/>
        </p:nvPicPr>
        <p:blipFill>
          <a:blip r:embed="rId2" cstate="print"/>
          <a:srcRect/>
          <a:stretch>
            <a:fillRect/>
          </a:stretch>
        </p:blipFill>
        <p:spPr bwMode="auto">
          <a:xfrm>
            <a:off x="3276600" y="1752600"/>
            <a:ext cx="4724400" cy="3000375"/>
          </a:xfrm>
          <a:prstGeom prst="rect">
            <a:avLst/>
          </a:prstGeom>
          <a:noFill/>
        </p:spPr>
      </p:pic>
      <p:pic>
        <p:nvPicPr>
          <p:cNvPr id="34823" name="Picture 7" descr="days_of_hunger"/>
          <p:cNvPicPr>
            <a:picLocks noChangeAspect="1" noChangeArrowheads="1"/>
          </p:cNvPicPr>
          <p:nvPr/>
        </p:nvPicPr>
        <p:blipFill>
          <a:blip r:embed="rId3" cstate="print"/>
          <a:srcRect/>
          <a:stretch>
            <a:fillRect/>
          </a:stretch>
        </p:blipFill>
        <p:spPr bwMode="auto">
          <a:xfrm>
            <a:off x="1828800" y="3581400"/>
            <a:ext cx="1689100" cy="2971800"/>
          </a:xfrm>
          <a:prstGeom prst="rect">
            <a:avLst/>
          </a:prstGeom>
          <a:noFill/>
        </p:spPr>
      </p:pic>
      <p:pic>
        <p:nvPicPr>
          <p:cNvPr id="34825" name="Picture 9" descr="logo"/>
          <p:cNvPicPr>
            <a:picLocks noChangeAspect="1" noChangeArrowheads="1"/>
          </p:cNvPicPr>
          <p:nvPr/>
        </p:nvPicPr>
        <p:blipFill>
          <a:blip r:embed="rId4" cstate="print"/>
          <a:srcRect/>
          <a:stretch>
            <a:fillRect/>
          </a:stretch>
        </p:blipFill>
        <p:spPr bwMode="auto">
          <a:xfrm>
            <a:off x="4191001" y="4648201"/>
            <a:ext cx="3228975" cy="1905000"/>
          </a:xfrm>
          <a:prstGeom prst="rect">
            <a:avLst/>
          </a:prstGeom>
          <a:noFill/>
        </p:spPr>
      </p:pic>
    </p:spTree>
    <p:extLst>
      <p:ext uri="{BB962C8B-B14F-4D97-AF65-F5344CB8AC3E}">
        <p14:creationId xmlns:p14="http://schemas.microsoft.com/office/powerpoint/2010/main" val="952219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What Can You Do?</a:t>
            </a:r>
          </a:p>
        </p:txBody>
      </p:sp>
      <p:sp>
        <p:nvSpPr>
          <p:cNvPr id="35843" name="Rectangle 3"/>
          <p:cNvSpPr>
            <a:spLocks noGrp="1" noChangeArrowheads="1"/>
          </p:cNvSpPr>
          <p:nvPr>
            <p:ph idx="1"/>
          </p:nvPr>
        </p:nvSpPr>
        <p:spPr/>
        <p:txBody>
          <a:bodyPr/>
          <a:lstStyle/>
          <a:p>
            <a:r>
              <a:rPr lang="en-US" dirty="0"/>
              <a:t>Support </a:t>
            </a:r>
            <a:r>
              <a:rPr lang="en-US" dirty="0" smtClean="0"/>
              <a:t>organizations </a:t>
            </a:r>
            <a:r>
              <a:rPr lang="en-US" dirty="0"/>
              <a:t>that help teach countries how to become self-sustaining.</a:t>
            </a:r>
          </a:p>
          <a:p>
            <a:r>
              <a:rPr lang="en-US" dirty="0"/>
              <a:t>Conserve food resources.</a:t>
            </a:r>
          </a:p>
          <a:p>
            <a:r>
              <a:rPr lang="en-US" dirty="0"/>
              <a:t>Support food companies that practice sustainable food resource technology.</a:t>
            </a:r>
          </a:p>
          <a:p>
            <a:r>
              <a:rPr lang="en-US" dirty="0"/>
              <a:t>Become a volunteer.</a:t>
            </a:r>
          </a:p>
          <a:p>
            <a:r>
              <a:rPr lang="en-US" dirty="0"/>
              <a:t>Become a student abroad. (Heifer Study Tours www.</a:t>
            </a:r>
            <a:r>
              <a:rPr lang="en-US" b="1" dirty="0"/>
              <a:t>heifer</a:t>
            </a:r>
            <a:r>
              <a:rPr lang="en-US" dirty="0"/>
              <a:t>foundation.org  )</a:t>
            </a:r>
          </a:p>
        </p:txBody>
      </p:sp>
    </p:spTree>
    <p:extLst>
      <p:ext uri="{BB962C8B-B14F-4D97-AF65-F5344CB8AC3E}">
        <p14:creationId xmlns:p14="http://schemas.microsoft.com/office/powerpoint/2010/main" val="2836886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0" y="2314575"/>
            <a:ext cx="9144000" cy="1114425"/>
          </a:xfrm>
        </p:spPr>
        <p:txBody>
          <a:bodyPr>
            <a:normAutofit fontScale="90000"/>
          </a:bodyPr>
          <a:lstStyle/>
          <a:p>
            <a:r>
              <a:rPr lang="en-US" sz="9000" dirty="0"/>
              <a:t>Arable Land</a:t>
            </a:r>
            <a:endParaRPr lang="en-US" sz="9000" dirty="0"/>
          </a:p>
        </p:txBody>
      </p:sp>
    </p:spTree>
    <p:extLst>
      <p:ext uri="{BB962C8B-B14F-4D97-AF65-F5344CB8AC3E}">
        <p14:creationId xmlns:p14="http://schemas.microsoft.com/office/powerpoint/2010/main" val="30685498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rrowheads="1"/>
          </p:cNvPicPr>
          <p:nvPr/>
        </p:nvPicPr>
        <p:blipFill>
          <a:blip r:embed="rId3" cstate="print"/>
          <a:srcRect/>
          <a:stretch>
            <a:fillRect/>
          </a:stretch>
        </p:blipFill>
        <p:spPr bwMode="auto">
          <a:xfrm>
            <a:off x="0" y="0"/>
            <a:ext cx="9129713" cy="6843713"/>
          </a:xfrm>
          <a:prstGeom prst="rect">
            <a:avLst/>
          </a:prstGeom>
          <a:noFill/>
          <a:ln w="12700">
            <a:noFill/>
            <a:miter lim="800000"/>
            <a:headEnd/>
            <a:tailEnd/>
          </a:ln>
          <a:effectLst/>
        </p:spPr>
      </p:pic>
    </p:spTree>
    <p:extLst>
      <p:ext uri="{BB962C8B-B14F-4D97-AF65-F5344CB8AC3E}">
        <p14:creationId xmlns:p14="http://schemas.microsoft.com/office/powerpoint/2010/main" val="323317456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rrowheads="1"/>
          </p:cNvPicPr>
          <p:nvPr/>
        </p:nvPicPr>
        <p:blipFill>
          <a:blip r:embed="rId3" cstate="print"/>
          <a:srcRect/>
          <a:stretch>
            <a:fillRect/>
          </a:stretch>
        </p:blipFill>
        <p:spPr bwMode="auto">
          <a:xfrm>
            <a:off x="0" y="0"/>
            <a:ext cx="9129713" cy="6843713"/>
          </a:xfrm>
          <a:prstGeom prst="rect">
            <a:avLst/>
          </a:prstGeom>
          <a:noFill/>
          <a:ln w="12700">
            <a:noFill/>
            <a:miter lim="800000"/>
            <a:headEnd/>
            <a:tailEnd/>
          </a:ln>
          <a:effectLst/>
        </p:spPr>
      </p:pic>
    </p:spTree>
    <p:extLst>
      <p:ext uri="{BB962C8B-B14F-4D97-AF65-F5344CB8AC3E}">
        <p14:creationId xmlns:p14="http://schemas.microsoft.com/office/powerpoint/2010/main" val="14114606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rrowheads="1"/>
          </p:cNvPicPr>
          <p:nvPr/>
        </p:nvPicPr>
        <p:blipFill>
          <a:blip r:embed="rId3" cstate="print"/>
          <a:srcRect/>
          <a:stretch>
            <a:fillRect/>
          </a:stretch>
        </p:blipFill>
        <p:spPr bwMode="auto">
          <a:xfrm>
            <a:off x="0" y="0"/>
            <a:ext cx="9129713" cy="6843713"/>
          </a:xfrm>
          <a:prstGeom prst="rect">
            <a:avLst/>
          </a:prstGeom>
          <a:noFill/>
          <a:ln w="12700">
            <a:noFill/>
            <a:miter lim="800000"/>
            <a:headEnd/>
            <a:tailEnd/>
          </a:ln>
          <a:effectLst/>
        </p:spPr>
      </p:pic>
    </p:spTree>
    <p:extLst>
      <p:ext uri="{BB962C8B-B14F-4D97-AF65-F5344CB8AC3E}">
        <p14:creationId xmlns:p14="http://schemas.microsoft.com/office/powerpoint/2010/main" val="218559315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rrowheads="1"/>
          </p:cNvPicPr>
          <p:nvPr/>
        </p:nvPicPr>
        <p:blipFill>
          <a:blip r:embed="rId3" cstate="print"/>
          <a:srcRect/>
          <a:stretch>
            <a:fillRect/>
          </a:stretch>
        </p:blipFill>
        <p:spPr bwMode="auto">
          <a:xfrm>
            <a:off x="0" y="0"/>
            <a:ext cx="9129713" cy="6843713"/>
          </a:xfrm>
          <a:prstGeom prst="rect">
            <a:avLst/>
          </a:prstGeom>
          <a:noFill/>
          <a:ln w="12700">
            <a:noFill/>
            <a:miter lim="800000"/>
            <a:headEnd/>
            <a:tailEnd/>
          </a:ln>
          <a:effectLst/>
        </p:spPr>
      </p:pic>
    </p:spTree>
    <p:extLst>
      <p:ext uri="{BB962C8B-B14F-4D97-AF65-F5344CB8AC3E}">
        <p14:creationId xmlns:p14="http://schemas.microsoft.com/office/powerpoint/2010/main" val="7671357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Undernutrition_en"/>
          <p:cNvPicPr>
            <a:picLocks noChangeAspect="1" noChangeArrowheads="1"/>
          </p:cNvPicPr>
          <p:nvPr/>
        </p:nvPicPr>
        <p:blipFill>
          <a:blip r:embed="rId2" cstate="print"/>
          <a:srcRect/>
          <a:stretch>
            <a:fillRect/>
          </a:stretch>
        </p:blipFill>
        <p:spPr bwMode="auto">
          <a:xfrm>
            <a:off x="2457451" y="152400"/>
            <a:ext cx="4552950" cy="6557963"/>
          </a:xfrm>
          <a:prstGeom prst="rect">
            <a:avLst/>
          </a:prstGeom>
          <a:noFill/>
        </p:spPr>
      </p:pic>
    </p:spTree>
    <p:extLst>
      <p:ext uri="{BB962C8B-B14F-4D97-AF65-F5344CB8AC3E}">
        <p14:creationId xmlns:p14="http://schemas.microsoft.com/office/powerpoint/2010/main" val="935519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rrowheads="1"/>
          </p:cNvPicPr>
          <p:nvPr/>
        </p:nvPicPr>
        <p:blipFill>
          <a:blip r:embed="rId3" cstate="print"/>
          <a:srcRect/>
          <a:stretch>
            <a:fillRect/>
          </a:stretch>
        </p:blipFill>
        <p:spPr bwMode="auto">
          <a:xfrm>
            <a:off x="0" y="0"/>
            <a:ext cx="9129713" cy="6843713"/>
          </a:xfrm>
          <a:prstGeom prst="rect">
            <a:avLst/>
          </a:prstGeom>
          <a:noFill/>
          <a:ln w="12700">
            <a:noFill/>
            <a:miter lim="800000"/>
            <a:headEnd/>
            <a:tailEnd/>
          </a:ln>
          <a:effectLst/>
        </p:spPr>
      </p:pic>
    </p:spTree>
    <p:extLst>
      <p:ext uri="{BB962C8B-B14F-4D97-AF65-F5344CB8AC3E}">
        <p14:creationId xmlns:p14="http://schemas.microsoft.com/office/powerpoint/2010/main" val="220748896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rrowheads="1"/>
          </p:cNvPicPr>
          <p:nvPr/>
        </p:nvPicPr>
        <p:blipFill>
          <a:blip r:embed="rId3" cstate="print"/>
          <a:srcRect/>
          <a:stretch>
            <a:fillRect/>
          </a:stretch>
        </p:blipFill>
        <p:spPr bwMode="auto">
          <a:xfrm>
            <a:off x="0" y="0"/>
            <a:ext cx="9129713" cy="6843713"/>
          </a:xfrm>
          <a:prstGeom prst="rect">
            <a:avLst/>
          </a:prstGeom>
          <a:noFill/>
          <a:ln w="12700">
            <a:noFill/>
            <a:miter lim="800000"/>
            <a:headEnd/>
            <a:tailEnd/>
          </a:ln>
          <a:effectLst/>
        </p:spPr>
      </p:pic>
    </p:spTree>
    <p:extLst>
      <p:ext uri="{BB962C8B-B14F-4D97-AF65-F5344CB8AC3E}">
        <p14:creationId xmlns:p14="http://schemas.microsoft.com/office/powerpoint/2010/main" val="376660140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rrowheads="1"/>
          </p:cNvPicPr>
          <p:nvPr/>
        </p:nvPicPr>
        <p:blipFill>
          <a:blip r:embed="rId3" cstate="print"/>
          <a:srcRect/>
          <a:stretch>
            <a:fillRect/>
          </a:stretch>
        </p:blipFill>
        <p:spPr bwMode="auto">
          <a:xfrm>
            <a:off x="0" y="0"/>
            <a:ext cx="9129713" cy="6843713"/>
          </a:xfrm>
          <a:prstGeom prst="rect">
            <a:avLst/>
          </a:prstGeom>
          <a:noFill/>
          <a:ln w="12700">
            <a:noFill/>
            <a:miter lim="800000"/>
            <a:headEnd/>
            <a:tailEnd/>
          </a:ln>
          <a:effectLst/>
        </p:spPr>
      </p:pic>
    </p:spTree>
    <p:extLst>
      <p:ext uri="{BB962C8B-B14F-4D97-AF65-F5344CB8AC3E}">
        <p14:creationId xmlns:p14="http://schemas.microsoft.com/office/powerpoint/2010/main" val="85789938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942975" y="2857500"/>
            <a:ext cx="7772400" cy="1143000"/>
          </a:xfrm>
        </p:spPr>
        <p:txBody>
          <a:bodyPr>
            <a:normAutofit fontScale="90000"/>
          </a:bodyPr>
          <a:lstStyle/>
          <a:p>
            <a:r>
              <a:rPr lang="en-US" sz="9300"/>
              <a:t>Pests and Pesticides</a:t>
            </a:r>
          </a:p>
        </p:txBody>
      </p:sp>
    </p:spTree>
    <p:extLst>
      <p:ext uri="{BB962C8B-B14F-4D97-AF65-F5344CB8AC3E}">
        <p14:creationId xmlns:p14="http://schemas.microsoft.com/office/powerpoint/2010/main" val="26331607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rrowheads="1"/>
          </p:cNvPicPr>
          <p:nvPr/>
        </p:nvPicPr>
        <p:blipFill>
          <a:blip r:embed="rId3" cstate="print"/>
          <a:srcRect/>
          <a:stretch>
            <a:fillRect/>
          </a:stretch>
        </p:blipFill>
        <p:spPr bwMode="auto">
          <a:xfrm>
            <a:off x="0" y="0"/>
            <a:ext cx="9129713" cy="6843713"/>
          </a:xfrm>
          <a:prstGeom prst="rect">
            <a:avLst/>
          </a:prstGeom>
          <a:noFill/>
          <a:ln w="12700">
            <a:noFill/>
            <a:miter lim="800000"/>
            <a:headEnd/>
            <a:tailEnd/>
          </a:ln>
          <a:effectLst/>
        </p:spPr>
      </p:pic>
    </p:spTree>
    <p:extLst>
      <p:ext uri="{BB962C8B-B14F-4D97-AF65-F5344CB8AC3E}">
        <p14:creationId xmlns:p14="http://schemas.microsoft.com/office/powerpoint/2010/main" val="225348904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rrowheads="1"/>
          </p:cNvPicPr>
          <p:nvPr/>
        </p:nvPicPr>
        <p:blipFill>
          <a:blip r:embed="rId3" cstate="print"/>
          <a:srcRect/>
          <a:stretch>
            <a:fillRect/>
          </a:stretch>
        </p:blipFill>
        <p:spPr bwMode="auto">
          <a:xfrm>
            <a:off x="0" y="0"/>
            <a:ext cx="9129713" cy="6843713"/>
          </a:xfrm>
          <a:prstGeom prst="rect">
            <a:avLst/>
          </a:prstGeom>
          <a:noFill/>
          <a:ln w="12700">
            <a:noFill/>
            <a:miter lim="800000"/>
            <a:headEnd/>
            <a:tailEnd/>
          </a:ln>
          <a:effectLst/>
        </p:spPr>
      </p:pic>
    </p:spTree>
    <p:extLst>
      <p:ext uri="{BB962C8B-B14F-4D97-AF65-F5344CB8AC3E}">
        <p14:creationId xmlns:p14="http://schemas.microsoft.com/office/powerpoint/2010/main" val="30156348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rrowheads="1"/>
          </p:cNvPicPr>
          <p:nvPr/>
        </p:nvPicPr>
        <p:blipFill>
          <a:blip r:embed="rId3" cstate="print"/>
          <a:srcRect/>
          <a:stretch>
            <a:fillRect/>
          </a:stretch>
        </p:blipFill>
        <p:spPr bwMode="auto">
          <a:xfrm>
            <a:off x="0" y="0"/>
            <a:ext cx="9129713" cy="6843713"/>
          </a:xfrm>
          <a:prstGeom prst="rect">
            <a:avLst/>
          </a:prstGeom>
          <a:noFill/>
          <a:ln w="12700">
            <a:noFill/>
            <a:miter lim="800000"/>
            <a:headEnd/>
            <a:tailEnd/>
          </a:ln>
          <a:effectLst/>
        </p:spPr>
      </p:pic>
    </p:spTree>
    <p:extLst>
      <p:ext uri="{BB962C8B-B14F-4D97-AF65-F5344CB8AC3E}">
        <p14:creationId xmlns:p14="http://schemas.microsoft.com/office/powerpoint/2010/main" val="48234058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rrowheads="1"/>
          </p:cNvPicPr>
          <p:nvPr/>
        </p:nvPicPr>
        <p:blipFill>
          <a:blip r:embed="rId3" cstate="print"/>
          <a:srcRect/>
          <a:stretch>
            <a:fillRect/>
          </a:stretch>
        </p:blipFill>
        <p:spPr bwMode="auto">
          <a:xfrm>
            <a:off x="0" y="0"/>
            <a:ext cx="9129713" cy="6843713"/>
          </a:xfrm>
          <a:prstGeom prst="rect">
            <a:avLst/>
          </a:prstGeom>
          <a:noFill/>
          <a:ln w="12700">
            <a:noFill/>
            <a:miter lim="800000"/>
            <a:headEnd/>
            <a:tailEnd/>
          </a:ln>
          <a:effectLst/>
        </p:spPr>
      </p:pic>
    </p:spTree>
    <p:extLst>
      <p:ext uri="{BB962C8B-B14F-4D97-AF65-F5344CB8AC3E}">
        <p14:creationId xmlns:p14="http://schemas.microsoft.com/office/powerpoint/2010/main" val="33104181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rrowheads="1"/>
          </p:cNvPicPr>
          <p:nvPr/>
        </p:nvPicPr>
        <p:blipFill>
          <a:blip r:embed="rId3" cstate="print"/>
          <a:srcRect/>
          <a:stretch>
            <a:fillRect/>
          </a:stretch>
        </p:blipFill>
        <p:spPr bwMode="auto">
          <a:xfrm>
            <a:off x="0" y="0"/>
            <a:ext cx="9129713" cy="6843713"/>
          </a:xfrm>
          <a:prstGeom prst="rect">
            <a:avLst/>
          </a:prstGeom>
          <a:noFill/>
          <a:ln w="12700">
            <a:noFill/>
            <a:miter lim="800000"/>
            <a:headEnd/>
            <a:tailEnd/>
          </a:ln>
          <a:effectLst/>
        </p:spPr>
      </p:pic>
    </p:spTree>
    <p:extLst>
      <p:ext uri="{BB962C8B-B14F-4D97-AF65-F5344CB8AC3E}">
        <p14:creationId xmlns:p14="http://schemas.microsoft.com/office/powerpoint/2010/main" val="332986365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t>The problem with chemicals</a:t>
            </a:r>
          </a:p>
        </p:txBody>
      </p:sp>
      <p:sp>
        <p:nvSpPr>
          <p:cNvPr id="89091" name="Rectangle 3"/>
          <p:cNvSpPr>
            <a:spLocks noGrp="1" noChangeArrowheads="1"/>
          </p:cNvSpPr>
          <p:nvPr>
            <p:ph idx="1"/>
          </p:nvPr>
        </p:nvSpPr>
        <p:spPr/>
        <p:txBody>
          <a:bodyPr/>
          <a:lstStyle/>
          <a:p>
            <a:r>
              <a:rPr lang="en-US"/>
              <a:t>Groundwater contamination</a:t>
            </a:r>
          </a:p>
          <a:p>
            <a:r>
              <a:rPr lang="en-US"/>
              <a:t>Effects of low concentrations?</a:t>
            </a:r>
          </a:p>
          <a:p>
            <a:r>
              <a:rPr lang="en-US"/>
              <a:t>Bioaccumulation and Biomagnification</a:t>
            </a:r>
            <a:endParaRPr lang="en-US"/>
          </a:p>
          <a:p>
            <a:endParaRPr lang="en-US"/>
          </a:p>
        </p:txBody>
      </p:sp>
    </p:spTree>
    <p:extLst>
      <p:ext uri="{BB962C8B-B14F-4D97-AF65-F5344CB8AC3E}">
        <p14:creationId xmlns:p14="http://schemas.microsoft.com/office/powerpoint/2010/main" val="569688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malnutrition_98_00"/>
          <p:cNvPicPr>
            <a:picLocks noChangeAspect="1" noChangeArrowheads="1"/>
          </p:cNvPicPr>
          <p:nvPr/>
        </p:nvPicPr>
        <p:blipFill>
          <a:blip r:embed="rId2" cstate="print"/>
          <a:srcRect/>
          <a:stretch>
            <a:fillRect/>
          </a:stretch>
        </p:blipFill>
        <p:spPr bwMode="auto">
          <a:xfrm>
            <a:off x="304800" y="685800"/>
            <a:ext cx="8382000" cy="5491163"/>
          </a:xfrm>
          <a:prstGeom prst="rect">
            <a:avLst/>
          </a:prstGeom>
          <a:noFill/>
        </p:spPr>
      </p:pic>
    </p:spTree>
    <p:extLst>
      <p:ext uri="{BB962C8B-B14F-4D97-AF65-F5344CB8AC3E}">
        <p14:creationId xmlns:p14="http://schemas.microsoft.com/office/powerpoint/2010/main" val="37435591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rrowheads="1"/>
          </p:cNvPicPr>
          <p:nvPr/>
        </p:nvPicPr>
        <p:blipFill>
          <a:blip r:embed="rId3" cstate="print"/>
          <a:srcRect/>
          <a:stretch>
            <a:fillRect/>
          </a:stretch>
        </p:blipFill>
        <p:spPr bwMode="auto">
          <a:xfrm>
            <a:off x="0" y="0"/>
            <a:ext cx="9129713" cy="6843713"/>
          </a:xfrm>
          <a:prstGeom prst="rect">
            <a:avLst/>
          </a:prstGeom>
          <a:noFill/>
          <a:ln w="12700">
            <a:noFill/>
            <a:miter lim="800000"/>
            <a:headEnd/>
            <a:tailEnd/>
          </a:ln>
          <a:effectLst/>
        </p:spPr>
      </p:pic>
    </p:spTree>
    <p:extLst>
      <p:ext uri="{BB962C8B-B14F-4D97-AF65-F5344CB8AC3E}">
        <p14:creationId xmlns:p14="http://schemas.microsoft.com/office/powerpoint/2010/main" val="13010749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rrowheads="1"/>
          </p:cNvPicPr>
          <p:nvPr/>
        </p:nvPicPr>
        <p:blipFill>
          <a:blip r:embed="rId3" cstate="print"/>
          <a:srcRect/>
          <a:stretch>
            <a:fillRect/>
          </a:stretch>
        </p:blipFill>
        <p:spPr bwMode="auto">
          <a:xfrm>
            <a:off x="0" y="0"/>
            <a:ext cx="9129713" cy="6843713"/>
          </a:xfrm>
          <a:prstGeom prst="rect">
            <a:avLst/>
          </a:prstGeom>
          <a:noFill/>
          <a:ln w="12700">
            <a:noFill/>
            <a:miter lim="800000"/>
            <a:headEnd/>
            <a:tailEnd/>
          </a:ln>
          <a:effectLst/>
        </p:spPr>
      </p:pic>
    </p:spTree>
    <p:extLst>
      <p:ext uri="{BB962C8B-B14F-4D97-AF65-F5344CB8AC3E}">
        <p14:creationId xmlns:p14="http://schemas.microsoft.com/office/powerpoint/2010/main" val="408089415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85800" y="0"/>
            <a:ext cx="7772400" cy="1143000"/>
          </a:xfrm>
        </p:spPr>
        <p:txBody>
          <a:bodyPr/>
          <a:lstStyle/>
          <a:p>
            <a:r>
              <a:rPr lang="en-US" dirty="0"/>
              <a:t>Pesticides </a:t>
            </a:r>
            <a:r>
              <a:rPr lang="en-US" dirty="0" smtClean="0"/>
              <a:t>Pros </a:t>
            </a:r>
            <a:r>
              <a:rPr lang="en-US" dirty="0"/>
              <a:t>and </a:t>
            </a:r>
            <a:r>
              <a:rPr lang="en-US" dirty="0" smtClean="0"/>
              <a:t>Cons</a:t>
            </a:r>
            <a:endParaRPr lang="en-US" dirty="0"/>
          </a:p>
        </p:txBody>
      </p:sp>
      <p:sp>
        <p:nvSpPr>
          <p:cNvPr id="100355" name="Rectangle 3"/>
          <p:cNvSpPr>
            <a:spLocks noGrp="1" noChangeArrowheads="1"/>
          </p:cNvSpPr>
          <p:nvPr>
            <p:ph sz="half" idx="1"/>
          </p:nvPr>
        </p:nvSpPr>
        <p:spPr>
          <a:xfrm>
            <a:off x="342900" y="857250"/>
            <a:ext cx="4157663" cy="5743575"/>
          </a:xfrm>
        </p:spPr>
        <p:txBody>
          <a:bodyPr/>
          <a:lstStyle/>
          <a:p>
            <a:r>
              <a:rPr lang="en-US" sz="2400"/>
              <a:t>Kill unwanted pests that carry disease (rats, mosquitoes, Tse-Tse flies)</a:t>
            </a:r>
          </a:p>
          <a:p>
            <a:r>
              <a:rPr lang="en-US" sz="2400"/>
              <a:t>Increase food supplies</a:t>
            </a:r>
          </a:p>
          <a:p>
            <a:r>
              <a:rPr lang="en-US" sz="2400"/>
              <a:t>More food means food is less expensive</a:t>
            </a:r>
          </a:p>
          <a:p>
            <a:r>
              <a:rPr lang="en-US" sz="2400"/>
              <a:t>Effective and fast-acting</a:t>
            </a:r>
          </a:p>
          <a:p>
            <a:r>
              <a:rPr lang="en-US" sz="2400"/>
              <a:t>Newer pesticides are safer, more specific </a:t>
            </a:r>
          </a:p>
          <a:p>
            <a:r>
              <a:rPr lang="en-US" sz="2400"/>
              <a:t>Reduces labor costs on farms</a:t>
            </a:r>
          </a:p>
          <a:p>
            <a:r>
              <a:rPr lang="en-US" sz="2400"/>
              <a:t>Food looks better</a:t>
            </a:r>
          </a:p>
          <a:p>
            <a:r>
              <a:rPr lang="en-US" sz="2400"/>
              <a:t>Agriculture is more profitable</a:t>
            </a:r>
          </a:p>
        </p:txBody>
      </p:sp>
      <p:sp>
        <p:nvSpPr>
          <p:cNvPr id="100356" name="Rectangle 4"/>
          <p:cNvSpPr>
            <a:spLocks noGrp="1" noChangeArrowheads="1"/>
          </p:cNvSpPr>
          <p:nvPr>
            <p:ph sz="half" idx="2"/>
          </p:nvPr>
        </p:nvSpPr>
        <p:spPr>
          <a:xfrm>
            <a:off x="4672012" y="857250"/>
            <a:ext cx="4157663" cy="5743575"/>
          </a:xfrm>
        </p:spPr>
        <p:txBody>
          <a:bodyPr/>
          <a:lstStyle/>
          <a:p>
            <a:pPr>
              <a:lnSpc>
                <a:spcPct val="90000"/>
              </a:lnSpc>
            </a:pPr>
            <a:r>
              <a:rPr lang="en-US" sz="2400"/>
              <a:t>Accumulate in food chain</a:t>
            </a:r>
          </a:p>
          <a:p>
            <a:pPr>
              <a:lnSpc>
                <a:spcPct val="90000"/>
              </a:lnSpc>
            </a:pPr>
            <a:r>
              <a:rPr lang="en-US" sz="2400"/>
              <a:t>Pests develop resistance – 500 species so far</a:t>
            </a:r>
          </a:p>
          <a:p>
            <a:pPr>
              <a:lnSpc>
                <a:spcPct val="90000"/>
              </a:lnSpc>
            </a:pPr>
            <a:r>
              <a:rPr lang="en-US" sz="2400"/>
              <a:t>Resistance creates pesticide treadmill</a:t>
            </a:r>
          </a:p>
          <a:p>
            <a:pPr>
              <a:lnSpc>
                <a:spcPct val="90000"/>
              </a:lnSpc>
            </a:pPr>
            <a:r>
              <a:rPr lang="en-US" sz="2400"/>
              <a:t>Estimates are $5-10 in damage done for $1 spent on pesticide</a:t>
            </a:r>
          </a:p>
          <a:p>
            <a:pPr>
              <a:lnSpc>
                <a:spcPct val="90000"/>
              </a:lnSpc>
            </a:pPr>
            <a:r>
              <a:rPr lang="en-US" sz="2400"/>
              <a:t>Pesticide runoff</a:t>
            </a:r>
          </a:p>
          <a:p>
            <a:pPr>
              <a:lnSpc>
                <a:spcPct val="90000"/>
              </a:lnSpc>
            </a:pPr>
            <a:r>
              <a:rPr lang="en-US" sz="2400"/>
              <a:t>Destroy bees - $200 million</a:t>
            </a:r>
          </a:p>
          <a:p>
            <a:pPr>
              <a:lnSpc>
                <a:spcPct val="90000"/>
              </a:lnSpc>
            </a:pPr>
            <a:r>
              <a:rPr lang="en-US" sz="2400"/>
              <a:t>Threaten endangered species</a:t>
            </a:r>
          </a:p>
          <a:p>
            <a:pPr>
              <a:lnSpc>
                <a:spcPct val="90000"/>
              </a:lnSpc>
            </a:pPr>
            <a:r>
              <a:rPr lang="en-US" sz="2400"/>
              <a:t>Affect egg shell of birds</a:t>
            </a:r>
          </a:p>
          <a:p>
            <a:pPr>
              <a:lnSpc>
                <a:spcPct val="90000"/>
              </a:lnSpc>
            </a:pPr>
            <a:r>
              <a:rPr lang="en-US" sz="2400"/>
              <a:t>5% actually reach pest</a:t>
            </a:r>
          </a:p>
          <a:p>
            <a:pPr>
              <a:lnSpc>
                <a:spcPct val="90000"/>
              </a:lnSpc>
            </a:pPr>
            <a:r>
              <a:rPr lang="en-US" sz="2400"/>
              <a:t>~20,000 human deaths/year</a:t>
            </a:r>
          </a:p>
        </p:txBody>
      </p:sp>
    </p:spTree>
    <p:extLst>
      <p:ext uri="{BB962C8B-B14F-4D97-AF65-F5344CB8AC3E}">
        <p14:creationId xmlns:p14="http://schemas.microsoft.com/office/powerpoint/2010/main" val="18344851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85800" y="0"/>
            <a:ext cx="7772400" cy="1143000"/>
          </a:xfrm>
        </p:spPr>
        <p:txBody>
          <a:bodyPr/>
          <a:lstStyle/>
          <a:p>
            <a:r>
              <a:rPr lang="en-US"/>
              <a:t>Types of Pesticides</a:t>
            </a:r>
          </a:p>
        </p:txBody>
      </p:sp>
      <p:sp>
        <p:nvSpPr>
          <p:cNvPr id="101379" name="Rectangle 3"/>
          <p:cNvSpPr>
            <a:spLocks noGrp="1" noChangeArrowheads="1"/>
          </p:cNvSpPr>
          <p:nvPr>
            <p:ph idx="1"/>
          </p:nvPr>
        </p:nvSpPr>
        <p:spPr>
          <a:xfrm>
            <a:off x="342900" y="1028700"/>
            <a:ext cx="8486775" cy="5572125"/>
          </a:xfrm>
        </p:spPr>
        <p:txBody>
          <a:bodyPr>
            <a:normAutofit fontScale="92500"/>
          </a:bodyPr>
          <a:lstStyle/>
          <a:p>
            <a:r>
              <a:rPr lang="en-US" u="sng" dirty="0"/>
              <a:t>Biological</a:t>
            </a:r>
            <a:r>
              <a:rPr lang="en-US" dirty="0"/>
              <a:t> – Ladybugs, parasitic wasps, etc.</a:t>
            </a:r>
          </a:p>
          <a:p>
            <a:r>
              <a:rPr lang="en-US" u="sng" dirty="0" err="1" smtClean="0"/>
              <a:t>Carbamates</a:t>
            </a:r>
            <a:r>
              <a:rPr lang="en-US" dirty="0"/>
              <a:t> </a:t>
            </a:r>
            <a:r>
              <a:rPr lang="en-US" dirty="0" smtClean="0"/>
              <a:t>– organic compounds that affect </a:t>
            </a:r>
            <a:r>
              <a:rPr lang="en-US" dirty="0"/>
              <a:t>nervous system of </a:t>
            </a:r>
            <a:r>
              <a:rPr lang="en-US" dirty="0" smtClean="0"/>
              <a:t>pests; more </a:t>
            </a:r>
            <a:r>
              <a:rPr lang="en-US" dirty="0"/>
              <a:t>water soluble than chlorinated hydrocarbons</a:t>
            </a:r>
          </a:p>
          <a:p>
            <a:pPr lvl="1"/>
            <a:r>
              <a:rPr lang="en-US" dirty="0" err="1"/>
              <a:t>Aldicarb</a:t>
            </a:r>
            <a:r>
              <a:rPr lang="en-US" dirty="0"/>
              <a:t>, </a:t>
            </a:r>
            <a:r>
              <a:rPr lang="en-US" dirty="0" err="1"/>
              <a:t>aminocarb</a:t>
            </a:r>
            <a:r>
              <a:rPr lang="en-US" dirty="0"/>
              <a:t>, </a:t>
            </a:r>
            <a:r>
              <a:rPr lang="en-US" dirty="0" err="1"/>
              <a:t>carbaryl</a:t>
            </a:r>
            <a:r>
              <a:rPr lang="en-US" dirty="0"/>
              <a:t> (</a:t>
            </a:r>
            <a:r>
              <a:rPr lang="en-US" dirty="0" err="1"/>
              <a:t>Sevin</a:t>
            </a:r>
            <a:r>
              <a:rPr lang="en-US" dirty="0"/>
              <a:t>), </a:t>
            </a:r>
            <a:r>
              <a:rPr lang="en-US" dirty="0" err="1"/>
              <a:t>carbofuran</a:t>
            </a:r>
            <a:r>
              <a:rPr lang="en-US" dirty="0"/>
              <a:t>, </a:t>
            </a:r>
            <a:r>
              <a:rPr lang="en-US" dirty="0" err="1"/>
              <a:t>Mirex</a:t>
            </a:r>
            <a:endParaRPr lang="en-US" dirty="0"/>
          </a:p>
          <a:p>
            <a:r>
              <a:rPr lang="en-US" u="sng" dirty="0"/>
              <a:t>Chlorinated </a:t>
            </a:r>
            <a:r>
              <a:rPr lang="en-US" u="sng" dirty="0" smtClean="0"/>
              <a:t>Hydrocarbons</a:t>
            </a:r>
            <a:r>
              <a:rPr lang="en-US" dirty="0" smtClean="0"/>
              <a:t> – affect </a:t>
            </a:r>
            <a:r>
              <a:rPr lang="en-US" dirty="0"/>
              <a:t>nervous </a:t>
            </a:r>
            <a:r>
              <a:rPr lang="en-US" dirty="0" smtClean="0"/>
              <a:t>system; many are banned (like DDT and chlordane)</a:t>
            </a:r>
            <a:endParaRPr lang="en-US" dirty="0"/>
          </a:p>
          <a:p>
            <a:pPr lvl="1"/>
            <a:r>
              <a:rPr lang="en-US" dirty="0" err="1"/>
              <a:t>Aldrin</a:t>
            </a:r>
            <a:r>
              <a:rPr lang="en-US" dirty="0"/>
              <a:t>, Chlordane, DDT, </a:t>
            </a:r>
            <a:r>
              <a:rPr lang="en-US" dirty="0" err="1"/>
              <a:t>dieldrin</a:t>
            </a:r>
            <a:r>
              <a:rPr lang="en-US" dirty="0"/>
              <a:t>, </a:t>
            </a:r>
            <a:r>
              <a:rPr lang="en-US" dirty="0" err="1"/>
              <a:t>lindane</a:t>
            </a:r>
            <a:r>
              <a:rPr lang="en-US" dirty="0"/>
              <a:t> and </a:t>
            </a:r>
            <a:r>
              <a:rPr lang="en-US" dirty="0" err="1"/>
              <a:t>paradichlorobenzene</a:t>
            </a:r>
            <a:endParaRPr lang="en-US" dirty="0"/>
          </a:p>
          <a:p>
            <a:r>
              <a:rPr lang="en-US" u="sng" dirty="0" smtClean="0"/>
              <a:t>Fumigants</a:t>
            </a:r>
            <a:r>
              <a:rPr lang="en-US" dirty="0" smtClean="0"/>
              <a:t> – used </a:t>
            </a:r>
            <a:r>
              <a:rPr lang="en-US" dirty="0"/>
              <a:t>to sterilize soil and prevent grain infestation</a:t>
            </a:r>
          </a:p>
        </p:txBody>
      </p:sp>
    </p:spTree>
    <p:extLst>
      <p:ext uri="{BB962C8B-B14F-4D97-AF65-F5344CB8AC3E}">
        <p14:creationId xmlns:p14="http://schemas.microsoft.com/office/powerpoint/2010/main" val="22149019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85800" y="0"/>
            <a:ext cx="7772400" cy="1143000"/>
          </a:xfrm>
        </p:spPr>
        <p:txBody>
          <a:bodyPr/>
          <a:lstStyle/>
          <a:p>
            <a:r>
              <a:rPr lang="en-US"/>
              <a:t>Types of Pesticides</a:t>
            </a:r>
          </a:p>
        </p:txBody>
      </p:sp>
      <p:sp>
        <p:nvSpPr>
          <p:cNvPr id="102403" name="Rectangle 3"/>
          <p:cNvSpPr>
            <a:spLocks noGrp="1" noChangeArrowheads="1"/>
          </p:cNvSpPr>
          <p:nvPr>
            <p:ph idx="1"/>
          </p:nvPr>
        </p:nvSpPr>
        <p:spPr>
          <a:xfrm>
            <a:off x="342900" y="1028700"/>
            <a:ext cx="8486775" cy="5572125"/>
          </a:xfrm>
        </p:spPr>
        <p:txBody>
          <a:bodyPr/>
          <a:lstStyle/>
          <a:p>
            <a:r>
              <a:rPr lang="en-US" u="sng" dirty="0"/>
              <a:t>Inorganic</a:t>
            </a:r>
            <a:r>
              <a:rPr lang="en-US" dirty="0"/>
              <a:t> – arsenic, copper, lead, mercury</a:t>
            </a:r>
          </a:p>
          <a:p>
            <a:pPr lvl="1"/>
            <a:r>
              <a:rPr lang="en-US" sz="3200" dirty="0"/>
              <a:t>Highly toxic and </a:t>
            </a:r>
            <a:r>
              <a:rPr lang="en-US" sz="3200" dirty="0"/>
              <a:t>susceptible to bioaccumulation </a:t>
            </a:r>
            <a:endParaRPr lang="en-US" sz="3200" dirty="0"/>
          </a:p>
          <a:p>
            <a:r>
              <a:rPr lang="en-US" u="sng" dirty="0"/>
              <a:t>Organic or natural</a:t>
            </a:r>
            <a:r>
              <a:rPr lang="en-US" dirty="0"/>
              <a:t> – derived from plants such as tobacco and chrysanthemum</a:t>
            </a:r>
          </a:p>
          <a:p>
            <a:r>
              <a:rPr lang="en-US" u="sng" dirty="0"/>
              <a:t>Organophosphates</a:t>
            </a:r>
            <a:r>
              <a:rPr lang="en-US" dirty="0"/>
              <a:t> – extremely </a:t>
            </a:r>
            <a:r>
              <a:rPr lang="en-US" dirty="0"/>
              <a:t>toxic; low </a:t>
            </a:r>
            <a:r>
              <a:rPr lang="en-US" dirty="0"/>
              <a:t>persistence</a:t>
            </a:r>
          </a:p>
          <a:p>
            <a:pPr lvl="1"/>
            <a:r>
              <a:rPr lang="en-US" sz="3200" dirty="0" err="1"/>
              <a:t>Malathion</a:t>
            </a:r>
            <a:r>
              <a:rPr lang="en-US" sz="3200" dirty="0"/>
              <a:t>, </a:t>
            </a:r>
            <a:r>
              <a:rPr lang="en-US" sz="3200" dirty="0" err="1"/>
              <a:t>parthion</a:t>
            </a:r>
            <a:r>
              <a:rPr lang="en-US" sz="3200" dirty="0"/>
              <a:t>, </a:t>
            </a:r>
            <a:r>
              <a:rPr lang="en-US" sz="3200" dirty="0" err="1"/>
              <a:t>chlophyrifos</a:t>
            </a:r>
            <a:r>
              <a:rPr lang="en-US" sz="3200" dirty="0"/>
              <a:t>, </a:t>
            </a:r>
            <a:r>
              <a:rPr lang="en-US" sz="3200" dirty="0" err="1"/>
              <a:t>acepate</a:t>
            </a:r>
            <a:r>
              <a:rPr lang="en-US" sz="3200" dirty="0"/>
              <a:t>, </a:t>
            </a:r>
            <a:r>
              <a:rPr lang="en-US" sz="3200" dirty="0" err="1"/>
              <a:t>propetamphos</a:t>
            </a:r>
            <a:r>
              <a:rPr lang="en-US" sz="3200" dirty="0"/>
              <a:t> and </a:t>
            </a:r>
            <a:r>
              <a:rPr lang="en-US" sz="3200" dirty="0" err="1"/>
              <a:t>trichlofon</a:t>
            </a:r>
            <a:endParaRPr lang="en-US" sz="3200" dirty="0"/>
          </a:p>
        </p:txBody>
      </p:sp>
    </p:spTree>
    <p:extLst>
      <p:ext uri="{BB962C8B-B14F-4D97-AF65-F5344CB8AC3E}">
        <p14:creationId xmlns:p14="http://schemas.microsoft.com/office/powerpoint/2010/main" val="5857908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628650" y="342900"/>
            <a:ext cx="7772400" cy="1143000"/>
          </a:xfrm>
        </p:spPr>
        <p:txBody>
          <a:bodyPr/>
          <a:lstStyle/>
          <a:p>
            <a:r>
              <a:rPr lang="en-US" dirty="0">
                <a:solidFill>
                  <a:srgbClr val="000000"/>
                </a:solidFill>
                <a:cs typeface="Arial" pitchFamily="34" charset="0"/>
              </a:rPr>
              <a:t>Integrated Pest Management</a:t>
            </a:r>
          </a:p>
        </p:txBody>
      </p:sp>
      <p:sp>
        <p:nvSpPr>
          <p:cNvPr id="157699" name="Rectangle 3"/>
          <p:cNvSpPr>
            <a:spLocks noGrp="1" noChangeArrowheads="1"/>
          </p:cNvSpPr>
          <p:nvPr>
            <p:ph idx="1"/>
          </p:nvPr>
        </p:nvSpPr>
        <p:spPr>
          <a:xfrm>
            <a:off x="342900" y="1714500"/>
            <a:ext cx="8486775" cy="4886325"/>
          </a:xfrm>
        </p:spPr>
        <p:txBody>
          <a:bodyPr/>
          <a:lstStyle/>
          <a:p>
            <a:r>
              <a:rPr lang="en-US" sz="2900" dirty="0">
                <a:cs typeface="Arial" pitchFamily="34" charset="0"/>
              </a:rPr>
              <a:t>Some practices for preventing pest damage may </a:t>
            </a:r>
            <a:r>
              <a:rPr lang="en-US" sz="2900" dirty="0">
                <a:cs typeface="Arial" pitchFamily="34" charset="0"/>
              </a:rPr>
              <a:t>include:</a:t>
            </a:r>
            <a:endParaRPr lang="en-US" sz="2900" dirty="0">
              <a:cs typeface="Arial" pitchFamily="34" charset="0"/>
            </a:endParaRPr>
          </a:p>
          <a:p>
            <a:pPr lvl="1"/>
            <a:r>
              <a:rPr lang="en-US" sz="2900" dirty="0">
                <a:cs typeface="Arial" pitchFamily="34" charset="0"/>
              </a:rPr>
              <a:t>inspecting crops and monitoring crops for damage</a:t>
            </a:r>
          </a:p>
          <a:p>
            <a:pPr lvl="1"/>
            <a:r>
              <a:rPr lang="en-US" sz="2900" dirty="0">
                <a:cs typeface="Arial" pitchFamily="34" charset="0"/>
              </a:rPr>
              <a:t>using mechanical trapping devices</a:t>
            </a:r>
          </a:p>
          <a:p>
            <a:pPr lvl="1"/>
            <a:r>
              <a:rPr lang="en-US" sz="2900" dirty="0">
                <a:cs typeface="Arial" pitchFamily="34" charset="0"/>
              </a:rPr>
              <a:t>natural predators (e.g., insects that eat other insects) </a:t>
            </a:r>
          </a:p>
          <a:p>
            <a:pPr lvl="1"/>
            <a:r>
              <a:rPr lang="en-US" sz="2900" dirty="0">
                <a:cs typeface="Arial" pitchFamily="34" charset="0"/>
              </a:rPr>
              <a:t>insect growth regulators</a:t>
            </a:r>
          </a:p>
          <a:p>
            <a:pPr lvl="1"/>
            <a:r>
              <a:rPr lang="en-US" sz="2900" dirty="0">
                <a:cs typeface="Arial" pitchFamily="34" charset="0"/>
              </a:rPr>
              <a:t>mating disruption substances (pheromones)</a:t>
            </a:r>
          </a:p>
          <a:p>
            <a:pPr lvl="1"/>
            <a:r>
              <a:rPr lang="en-US" sz="2900" dirty="0">
                <a:cs typeface="Arial" pitchFamily="34" charset="0"/>
              </a:rPr>
              <a:t>if necessary, chemical pesticides</a:t>
            </a:r>
            <a:endParaRPr lang="en-US" sz="2900" dirty="0"/>
          </a:p>
        </p:txBody>
      </p:sp>
    </p:spTree>
    <p:extLst>
      <p:ext uri="{BB962C8B-B14F-4D97-AF65-F5344CB8AC3E}">
        <p14:creationId xmlns:p14="http://schemas.microsoft.com/office/powerpoint/2010/main" val="6151534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85800" y="257175"/>
            <a:ext cx="7772400" cy="1143000"/>
          </a:xfrm>
        </p:spPr>
        <p:txBody>
          <a:bodyPr/>
          <a:lstStyle/>
          <a:p>
            <a:r>
              <a:rPr lang="en-US" dirty="0" smtClean="0"/>
              <a:t>Integrated Pest Management</a:t>
            </a:r>
            <a:endParaRPr lang="en-US" dirty="0"/>
          </a:p>
        </p:txBody>
      </p:sp>
      <p:sp>
        <p:nvSpPr>
          <p:cNvPr id="103427" name="Rectangle 3"/>
          <p:cNvSpPr>
            <a:spLocks noGrp="1" noChangeArrowheads="1"/>
          </p:cNvSpPr>
          <p:nvPr>
            <p:ph idx="1"/>
          </p:nvPr>
        </p:nvSpPr>
        <p:spPr>
          <a:xfrm>
            <a:off x="0" y="1457325"/>
            <a:ext cx="9144000" cy="5143500"/>
          </a:xfrm>
        </p:spPr>
        <p:txBody>
          <a:bodyPr/>
          <a:lstStyle/>
          <a:p>
            <a:pPr lvl="1"/>
            <a:r>
              <a:rPr lang="en-US" dirty="0" err="1"/>
              <a:t>Polyculture</a:t>
            </a:r>
            <a:r>
              <a:rPr lang="en-US" dirty="0"/>
              <a:t> instead of monoculture</a:t>
            </a:r>
          </a:p>
          <a:p>
            <a:pPr lvl="1"/>
            <a:r>
              <a:rPr lang="en-US" dirty="0"/>
              <a:t>Intercropping – alternate rows of crops that have different pests</a:t>
            </a:r>
          </a:p>
          <a:p>
            <a:pPr lvl="1"/>
            <a:r>
              <a:rPr lang="en-US" dirty="0"/>
              <a:t>Planting pest-repellent crops</a:t>
            </a:r>
          </a:p>
          <a:p>
            <a:pPr lvl="1"/>
            <a:r>
              <a:rPr lang="en-US" dirty="0"/>
              <a:t>Mulch to control weeds</a:t>
            </a:r>
          </a:p>
          <a:p>
            <a:pPr lvl="1"/>
            <a:r>
              <a:rPr lang="en-US" dirty="0"/>
              <a:t>Natural insect predators – ladybugs, preying mantis, birds</a:t>
            </a:r>
          </a:p>
          <a:p>
            <a:pPr lvl="1"/>
            <a:r>
              <a:rPr lang="en-US" dirty="0"/>
              <a:t>Rotating crops to disrupt insect cycles</a:t>
            </a:r>
          </a:p>
          <a:p>
            <a:pPr lvl="1"/>
            <a:r>
              <a:rPr lang="en-US" dirty="0"/>
              <a:t>Using Pheromones to attract insects to traps</a:t>
            </a:r>
          </a:p>
          <a:p>
            <a:pPr lvl="1"/>
            <a:r>
              <a:rPr lang="en-US" dirty="0"/>
              <a:t>Releasing sterilized insects</a:t>
            </a:r>
          </a:p>
          <a:p>
            <a:endParaRPr lang="en-US" dirty="0"/>
          </a:p>
        </p:txBody>
      </p:sp>
    </p:spTree>
    <p:extLst>
      <p:ext uri="{BB962C8B-B14F-4D97-AF65-F5344CB8AC3E}">
        <p14:creationId xmlns:p14="http://schemas.microsoft.com/office/powerpoint/2010/main" val="3454215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85800" y="0"/>
            <a:ext cx="7772400" cy="1143000"/>
          </a:xfrm>
        </p:spPr>
        <p:txBody>
          <a:bodyPr/>
          <a:lstStyle/>
          <a:p>
            <a:r>
              <a:rPr lang="en-US"/>
              <a:t>Malnutrition/Famines</a:t>
            </a:r>
          </a:p>
        </p:txBody>
      </p:sp>
      <p:sp>
        <p:nvSpPr>
          <p:cNvPr id="99331" name="Rectangle 3"/>
          <p:cNvSpPr>
            <a:spLocks noGrp="1" noChangeArrowheads="1"/>
          </p:cNvSpPr>
          <p:nvPr>
            <p:ph idx="1"/>
          </p:nvPr>
        </p:nvSpPr>
        <p:spPr>
          <a:xfrm>
            <a:off x="342900" y="1028700"/>
            <a:ext cx="8801100" cy="5572125"/>
          </a:xfrm>
        </p:spPr>
        <p:txBody>
          <a:bodyPr>
            <a:normAutofit fontScale="92500"/>
          </a:bodyPr>
          <a:lstStyle/>
          <a:p>
            <a:r>
              <a:rPr lang="en-US" dirty="0"/>
              <a:t>Stem from not enough calories per day in addition to not getting the necessary amounts of carbohydrates, proteins, lipids (fats), minerals, and vitamins</a:t>
            </a:r>
          </a:p>
          <a:p>
            <a:r>
              <a:rPr lang="en-US" dirty="0"/>
              <a:t>Generally diets are high in starches</a:t>
            </a:r>
          </a:p>
          <a:p>
            <a:r>
              <a:rPr lang="en-US" dirty="0"/>
              <a:t>Famine conditions</a:t>
            </a:r>
          </a:p>
          <a:p>
            <a:pPr lvl="1"/>
            <a:r>
              <a:rPr lang="en-US" dirty="0"/>
              <a:t>Major </a:t>
            </a:r>
            <a:r>
              <a:rPr lang="en-US" dirty="0" smtClean="0"/>
              <a:t>droughts </a:t>
            </a:r>
            <a:r>
              <a:rPr lang="en-US" dirty="0" smtClean="0">
                <a:sym typeface="Wingdings" pitchFamily="2" charset="2"/>
              </a:rPr>
              <a:t></a:t>
            </a:r>
            <a:r>
              <a:rPr lang="en-US" dirty="0"/>
              <a:t>	</a:t>
            </a:r>
            <a:r>
              <a:rPr lang="en-US" dirty="0" smtClean="0"/>
              <a:t>Political </a:t>
            </a:r>
            <a:r>
              <a:rPr lang="en-US" dirty="0"/>
              <a:t>instability</a:t>
            </a:r>
          </a:p>
          <a:p>
            <a:pPr lvl="1"/>
            <a:r>
              <a:rPr lang="en-US" dirty="0"/>
              <a:t>Population </a:t>
            </a:r>
            <a:r>
              <a:rPr lang="en-US" dirty="0" smtClean="0"/>
              <a:t>sizes  </a:t>
            </a:r>
            <a:r>
              <a:rPr lang="en-US" dirty="0" smtClean="0">
                <a:sym typeface="Wingdings" pitchFamily="2" charset="2"/>
              </a:rPr>
              <a:t></a:t>
            </a:r>
            <a:r>
              <a:rPr lang="en-US" dirty="0"/>
              <a:t>	 </a:t>
            </a:r>
            <a:r>
              <a:rPr lang="en-US" dirty="0" smtClean="0"/>
              <a:t> Land </a:t>
            </a:r>
            <a:r>
              <a:rPr lang="en-US" dirty="0"/>
              <a:t>Seizures</a:t>
            </a:r>
          </a:p>
          <a:p>
            <a:pPr lvl="1"/>
            <a:r>
              <a:rPr lang="en-US" dirty="0"/>
              <a:t>Massive </a:t>
            </a:r>
            <a:r>
              <a:rPr lang="en-US" dirty="0" smtClean="0"/>
              <a:t>immigration  </a:t>
            </a:r>
            <a:r>
              <a:rPr lang="en-US" dirty="0" smtClean="0">
                <a:sym typeface="Wingdings" pitchFamily="2" charset="2"/>
              </a:rPr>
              <a:t></a:t>
            </a:r>
            <a:r>
              <a:rPr lang="en-US" dirty="0"/>
              <a:t>	</a:t>
            </a:r>
            <a:r>
              <a:rPr lang="en-US" dirty="0" smtClean="0"/>
              <a:t>Pestilence</a:t>
            </a:r>
            <a:endParaRPr lang="en-US" dirty="0"/>
          </a:p>
          <a:p>
            <a:pPr lvl="1"/>
            <a:r>
              <a:rPr lang="en-US" dirty="0" smtClean="0"/>
              <a:t>Floods  </a:t>
            </a:r>
            <a:r>
              <a:rPr lang="en-US" dirty="0" smtClean="0">
                <a:sym typeface="Wingdings" pitchFamily="2" charset="2"/>
              </a:rPr>
              <a:t></a:t>
            </a:r>
            <a:r>
              <a:rPr lang="en-US" dirty="0">
                <a:sym typeface="Wingdings" pitchFamily="2" charset="2"/>
              </a:rPr>
              <a:t> </a:t>
            </a:r>
            <a:r>
              <a:rPr lang="en-US" dirty="0" smtClean="0">
                <a:sym typeface="Wingdings" pitchFamily="2" charset="2"/>
              </a:rPr>
              <a:t>  </a:t>
            </a:r>
            <a:r>
              <a:rPr lang="en-US" dirty="0" smtClean="0"/>
              <a:t>Distribution </a:t>
            </a:r>
            <a:r>
              <a:rPr lang="en-US" dirty="0"/>
              <a:t>breakdown</a:t>
            </a:r>
          </a:p>
          <a:p>
            <a:pPr lvl="1"/>
            <a:r>
              <a:rPr lang="en-US" dirty="0" smtClean="0"/>
              <a:t>Wars  </a:t>
            </a:r>
            <a:r>
              <a:rPr lang="en-US" dirty="0" smtClean="0">
                <a:sym typeface="Wingdings" pitchFamily="2" charset="2"/>
              </a:rPr>
              <a:t>   </a:t>
            </a:r>
            <a:r>
              <a:rPr lang="en-US" dirty="0" smtClean="0"/>
              <a:t>Panic </a:t>
            </a:r>
            <a:r>
              <a:rPr lang="en-US" dirty="0"/>
              <a:t>buying</a:t>
            </a:r>
          </a:p>
          <a:p>
            <a:pPr lvl="1"/>
            <a:r>
              <a:rPr lang="en-US" dirty="0"/>
              <a:t>Chaos in </a:t>
            </a:r>
            <a:r>
              <a:rPr lang="en-US" dirty="0" smtClean="0"/>
              <a:t>economy  </a:t>
            </a:r>
            <a:r>
              <a:rPr lang="en-US" dirty="0" smtClean="0">
                <a:sym typeface="Wingdings" pitchFamily="2" charset="2"/>
              </a:rPr>
              <a:t></a:t>
            </a:r>
            <a:r>
              <a:rPr lang="en-US" dirty="0">
                <a:sym typeface="Wingdings" pitchFamily="2" charset="2"/>
              </a:rPr>
              <a:t> </a:t>
            </a:r>
            <a:r>
              <a:rPr lang="en-US" dirty="0" smtClean="0">
                <a:sym typeface="Wingdings" pitchFamily="2" charset="2"/>
              </a:rPr>
              <a:t>  </a:t>
            </a:r>
            <a:r>
              <a:rPr lang="en-US" dirty="0" smtClean="0"/>
              <a:t>Hoarding</a:t>
            </a:r>
            <a:endParaRPr lang="en-US" dirty="0"/>
          </a:p>
        </p:txBody>
      </p:sp>
    </p:spTree>
    <p:extLst>
      <p:ext uri="{BB962C8B-B14F-4D97-AF65-F5344CB8AC3E}">
        <p14:creationId xmlns:p14="http://schemas.microsoft.com/office/powerpoint/2010/main" val="3820546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Kwashiorkor</a:t>
            </a:r>
          </a:p>
        </p:txBody>
      </p:sp>
      <p:sp>
        <p:nvSpPr>
          <p:cNvPr id="12291" name="Rectangle 3"/>
          <p:cNvSpPr>
            <a:spLocks noGrp="1" noChangeArrowheads="1"/>
          </p:cNvSpPr>
          <p:nvPr>
            <p:ph idx="1"/>
          </p:nvPr>
        </p:nvSpPr>
        <p:spPr>
          <a:xfrm>
            <a:off x="457200" y="1295400"/>
            <a:ext cx="4648200" cy="4830764"/>
          </a:xfrm>
        </p:spPr>
        <p:txBody>
          <a:bodyPr/>
          <a:lstStyle/>
          <a:p>
            <a:r>
              <a:rPr lang="en-US"/>
              <a:t>Kwashiorkor – is a type of malnutrition that occurs in infants and very young children when they are weaned from mother’s milk to a starchy diet low in protein.</a:t>
            </a:r>
          </a:p>
        </p:txBody>
      </p:sp>
      <p:pic>
        <p:nvPicPr>
          <p:cNvPr id="12293" name="Picture 5" descr="kwash"/>
          <p:cNvPicPr>
            <a:picLocks noChangeAspect="1" noChangeArrowheads="1"/>
          </p:cNvPicPr>
          <p:nvPr/>
        </p:nvPicPr>
        <p:blipFill>
          <a:blip r:embed="rId2" cstate="print"/>
          <a:srcRect/>
          <a:stretch>
            <a:fillRect/>
          </a:stretch>
        </p:blipFill>
        <p:spPr bwMode="auto">
          <a:xfrm>
            <a:off x="5410201" y="1143000"/>
            <a:ext cx="3409950" cy="5400675"/>
          </a:xfrm>
          <a:prstGeom prst="rect">
            <a:avLst/>
          </a:prstGeom>
          <a:noFill/>
        </p:spPr>
      </p:pic>
    </p:spTree>
    <p:extLst>
      <p:ext uri="{BB962C8B-B14F-4D97-AF65-F5344CB8AC3E}">
        <p14:creationId xmlns:p14="http://schemas.microsoft.com/office/powerpoint/2010/main" val="4100325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Marasmus</a:t>
            </a:r>
          </a:p>
        </p:txBody>
      </p:sp>
      <p:sp>
        <p:nvSpPr>
          <p:cNvPr id="13315" name="Rectangle 3"/>
          <p:cNvSpPr>
            <a:spLocks noGrp="1" noChangeArrowheads="1"/>
          </p:cNvSpPr>
          <p:nvPr>
            <p:ph idx="1"/>
          </p:nvPr>
        </p:nvSpPr>
        <p:spPr>
          <a:xfrm>
            <a:off x="457200" y="1219201"/>
            <a:ext cx="4114800" cy="4906963"/>
          </a:xfrm>
        </p:spPr>
        <p:txBody>
          <a:bodyPr/>
          <a:lstStyle/>
          <a:p>
            <a:r>
              <a:rPr lang="en-US"/>
              <a:t>Marasmus – a nutritional deficiency disease caused by a diet that does not have enough calories and protein to maintain good health.</a:t>
            </a:r>
          </a:p>
        </p:txBody>
      </p:sp>
      <p:pic>
        <p:nvPicPr>
          <p:cNvPr id="13317" name="Picture 5" descr="malPic1"/>
          <p:cNvPicPr>
            <a:picLocks noChangeAspect="1" noChangeArrowheads="1"/>
          </p:cNvPicPr>
          <p:nvPr/>
        </p:nvPicPr>
        <p:blipFill>
          <a:blip r:embed="rId2" cstate="print"/>
          <a:srcRect/>
          <a:stretch>
            <a:fillRect/>
          </a:stretch>
        </p:blipFill>
        <p:spPr bwMode="auto">
          <a:xfrm>
            <a:off x="4572000" y="1447800"/>
            <a:ext cx="4057650" cy="2971800"/>
          </a:xfrm>
          <a:prstGeom prst="rect">
            <a:avLst/>
          </a:prstGeom>
          <a:noFill/>
        </p:spPr>
      </p:pic>
      <p:pic>
        <p:nvPicPr>
          <p:cNvPr id="13319" name="Picture 7" descr="marasmus"/>
          <p:cNvPicPr>
            <a:picLocks noChangeAspect="1" noChangeArrowheads="1"/>
          </p:cNvPicPr>
          <p:nvPr/>
        </p:nvPicPr>
        <p:blipFill>
          <a:blip r:embed="rId3" cstate="print"/>
          <a:srcRect/>
          <a:stretch>
            <a:fillRect/>
          </a:stretch>
        </p:blipFill>
        <p:spPr bwMode="auto">
          <a:xfrm>
            <a:off x="5791202" y="4419600"/>
            <a:ext cx="1495425" cy="2171700"/>
          </a:xfrm>
          <a:prstGeom prst="rect">
            <a:avLst/>
          </a:prstGeom>
          <a:noFill/>
        </p:spPr>
      </p:pic>
    </p:spTree>
    <p:extLst>
      <p:ext uri="{BB962C8B-B14F-4D97-AF65-F5344CB8AC3E}">
        <p14:creationId xmlns:p14="http://schemas.microsoft.com/office/powerpoint/2010/main" val="235567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Rickets</a:t>
            </a:r>
          </a:p>
        </p:txBody>
      </p:sp>
      <p:sp>
        <p:nvSpPr>
          <p:cNvPr id="14339" name="Rectangle 3"/>
          <p:cNvSpPr>
            <a:spLocks noGrp="1" noChangeArrowheads="1"/>
          </p:cNvSpPr>
          <p:nvPr>
            <p:ph idx="1"/>
          </p:nvPr>
        </p:nvSpPr>
        <p:spPr>
          <a:xfrm>
            <a:off x="457200" y="1371601"/>
            <a:ext cx="4724400" cy="5314949"/>
          </a:xfrm>
        </p:spPr>
        <p:txBody>
          <a:bodyPr>
            <a:normAutofit fontScale="92500" lnSpcReduction="10000"/>
          </a:bodyPr>
          <a:lstStyle/>
          <a:p>
            <a:pPr>
              <a:lnSpc>
                <a:spcPct val="80000"/>
              </a:lnSpc>
            </a:pPr>
            <a:r>
              <a:rPr lang="en-US" sz="2500" dirty="0"/>
              <a:t>Rickets is a deficiency of </a:t>
            </a:r>
            <a:r>
              <a:rPr lang="en-US" sz="2500" u="sng" dirty="0">
                <a:hlinkClick r:id=""/>
              </a:rPr>
              <a:t>Vitamin D. </a:t>
            </a:r>
            <a:r>
              <a:rPr lang="en-US" sz="2500" u="sng" dirty="0"/>
              <a:t> </a:t>
            </a:r>
            <a:r>
              <a:rPr lang="en-US" sz="2500" dirty="0"/>
              <a:t>This </a:t>
            </a:r>
            <a:r>
              <a:rPr lang="en-US" sz="2500" u="sng" dirty="0">
                <a:hlinkClick r:id=""/>
              </a:rPr>
              <a:t>disease</a:t>
            </a:r>
            <a:r>
              <a:rPr lang="en-US" sz="2500" dirty="0"/>
              <a:t> involves softening and weakening of bones in children due to deficiency of Vitamin D. This softening occurs from a loss of the mineral </a:t>
            </a:r>
            <a:r>
              <a:rPr lang="en-US" sz="2500" u="sng" dirty="0">
                <a:hlinkClick r:id=""/>
              </a:rPr>
              <a:t>calcium</a:t>
            </a:r>
            <a:r>
              <a:rPr lang="en-US" sz="2500" dirty="0"/>
              <a:t> from the skeleton as a result of which bones become flexible and gradually are molded by forces, such as bearing </a:t>
            </a:r>
            <a:r>
              <a:rPr lang="en-US" sz="2500" u="sng" dirty="0">
                <a:hlinkClick r:id=""/>
              </a:rPr>
              <a:t>weight</a:t>
            </a:r>
            <a:r>
              <a:rPr lang="en-US" sz="2500" dirty="0"/>
              <a:t>, that are exerted on them. This condition could lead to deformities of the body structure.</a:t>
            </a:r>
            <a:br>
              <a:rPr lang="en-US" sz="2500" dirty="0"/>
            </a:br>
            <a:r>
              <a:rPr lang="en-US" sz="2500" dirty="0"/>
              <a:t/>
            </a:r>
            <a:br>
              <a:rPr lang="en-US" sz="2500" dirty="0"/>
            </a:br>
            <a:r>
              <a:rPr lang="en-US" sz="2500" dirty="0"/>
              <a:t>Rickets is most likely to occur during periods of rapid growth, when the body demands high levels of calcium and phosphate. Rickets may be seen in young children 6 to 24 months old and is uncommon in newborns. </a:t>
            </a:r>
            <a:r>
              <a:rPr lang="en-US" sz="2000" dirty="0"/>
              <a:t/>
            </a:r>
            <a:br>
              <a:rPr lang="en-US" sz="2000" dirty="0"/>
            </a:br>
            <a:endParaRPr lang="en-US" sz="2000" dirty="0"/>
          </a:p>
        </p:txBody>
      </p:sp>
      <p:pic>
        <p:nvPicPr>
          <p:cNvPr id="14341" name="Picture 5" descr="rickets"/>
          <p:cNvPicPr>
            <a:picLocks noChangeAspect="1" noChangeArrowheads="1"/>
          </p:cNvPicPr>
          <p:nvPr/>
        </p:nvPicPr>
        <p:blipFill>
          <a:blip r:embed="rId2" cstate="print"/>
          <a:srcRect/>
          <a:stretch>
            <a:fillRect/>
          </a:stretch>
        </p:blipFill>
        <p:spPr bwMode="auto">
          <a:xfrm>
            <a:off x="5181600" y="1676401"/>
            <a:ext cx="3460750" cy="4371975"/>
          </a:xfrm>
          <a:prstGeom prst="rect">
            <a:avLst/>
          </a:prstGeom>
          <a:noFill/>
        </p:spPr>
      </p:pic>
    </p:spTree>
    <p:extLst>
      <p:ext uri="{BB962C8B-B14F-4D97-AF65-F5344CB8AC3E}">
        <p14:creationId xmlns:p14="http://schemas.microsoft.com/office/powerpoint/2010/main" val="2656461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1969</Words>
  <Application>Microsoft Office PowerPoint</Application>
  <PresentationFormat>On-screen Show (4:3)</PresentationFormat>
  <Paragraphs>212</Paragraphs>
  <Slides>56</Slides>
  <Notes>30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Malnutrition</vt:lpstr>
      <vt:lpstr>Unmet Nutritional Needs</vt:lpstr>
      <vt:lpstr>Malnutrition and Famines</vt:lpstr>
      <vt:lpstr>PowerPoint Presentation</vt:lpstr>
      <vt:lpstr>PowerPoint Presentation</vt:lpstr>
      <vt:lpstr>Malnutrition/Famines</vt:lpstr>
      <vt:lpstr>Kwashiorkor</vt:lpstr>
      <vt:lpstr>Marasmus</vt:lpstr>
      <vt:lpstr>Rickets</vt:lpstr>
      <vt:lpstr>So How Do People Get Their Protein in Developing Nations?</vt:lpstr>
      <vt:lpstr>BUGS as PROTEIN</vt:lpstr>
      <vt:lpstr>BUGS as PROTEIN</vt:lpstr>
      <vt:lpstr>BUGS as PROTEIN</vt:lpstr>
      <vt:lpstr>USA</vt:lpstr>
      <vt:lpstr>Global Poverty &amp; Famine</vt:lpstr>
      <vt:lpstr>Children of the World</vt:lpstr>
      <vt:lpstr>Global Spending  (US $ Billions)</vt:lpstr>
      <vt:lpstr>Global Priorities for Social Services (US $ Billions)</vt:lpstr>
      <vt:lpstr>Limits on Food Production</vt:lpstr>
      <vt:lpstr>Methods to Increase Food Supply</vt:lpstr>
      <vt:lpstr>Methods to Increase Food Supply</vt:lpstr>
      <vt:lpstr>PowerPoint Presentation</vt:lpstr>
      <vt:lpstr>PowerPoint Presentation</vt:lpstr>
      <vt:lpstr>“FEED THE CHILDREN”</vt:lpstr>
      <vt:lpstr>PowerPoint Presentation</vt:lpstr>
      <vt:lpstr>“Doctors Without Borders”</vt:lpstr>
      <vt:lpstr>“Doctors Without Borders”</vt:lpstr>
      <vt:lpstr>“Doctors Without Borders”</vt:lpstr>
      <vt:lpstr>UNICEF</vt:lpstr>
      <vt:lpstr>PowerPoint Presentation</vt:lpstr>
      <vt:lpstr>Heifer International</vt:lpstr>
      <vt:lpstr>PowerPoint Presentation</vt:lpstr>
      <vt:lpstr>What Will Happen When Food/Water Demands Exceed Food/Water Supplies?</vt:lpstr>
      <vt:lpstr>What Can You Do?</vt:lpstr>
      <vt:lpstr>Arable 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Pests and Pesticides</vt:lpstr>
      <vt:lpstr>PowerPoint Presentation</vt:lpstr>
      <vt:lpstr>PowerPoint Presentation</vt:lpstr>
      <vt:lpstr>PowerPoint Presentation</vt:lpstr>
      <vt:lpstr>PowerPoint Presentation</vt:lpstr>
      <vt:lpstr>PowerPoint Presentation</vt:lpstr>
      <vt:lpstr>The problem with chemicals</vt:lpstr>
      <vt:lpstr>PowerPoint Presentation</vt:lpstr>
      <vt:lpstr>PowerPoint Presentation</vt:lpstr>
      <vt:lpstr>Pesticides Pros and Cons</vt:lpstr>
      <vt:lpstr>Types of Pesticides</vt:lpstr>
      <vt:lpstr>Types of Pesticides</vt:lpstr>
      <vt:lpstr>Integrated Pest Management</vt:lpstr>
      <vt:lpstr>Integrated Pest Management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Malnutrition</dc:title>
  <dc:creator>Kara House</dc:creator>
  <cp:lastModifiedBy>Kara House</cp:lastModifiedBy>
  <cp:revision>1</cp:revision>
  <dcterms:created xsi:type="dcterms:W3CDTF">2011-04-05T14:24:36Z</dcterms:created>
  <dcterms:modified xsi:type="dcterms:W3CDTF">2011-04-05T14:25:25Z</dcterms:modified>
</cp:coreProperties>
</file>