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56" r:id="rId3"/>
    <p:sldId id="270" r:id="rId4"/>
    <p:sldId id="259" r:id="rId5"/>
    <p:sldId id="258" r:id="rId6"/>
    <p:sldId id="260" r:id="rId7"/>
    <p:sldId id="257" r:id="rId8"/>
    <p:sldId id="261" r:id="rId9"/>
    <p:sldId id="262" r:id="rId10"/>
    <p:sldId id="263" r:id="rId11"/>
    <p:sldId id="265" r:id="rId12"/>
    <p:sldId id="266" r:id="rId13"/>
    <p:sldId id="267" r:id="rId14"/>
    <p:sldId id="273" r:id="rId15"/>
    <p:sldId id="272" r:id="rId16"/>
  </p:sldIdLst>
  <p:sldSz cx="9906000" cy="6858000" type="A4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0099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658" y="-7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2C70C5-BF68-4B5D-8100-AC8C75C9EEB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945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1946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946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1946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C3B64E5-ECF0-44C7-AD28-F1423DB8A7B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B64E5-ECF0-44C7-AD28-F1423DB8A7BD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B64E5-ECF0-44C7-AD28-F1423DB8A7BD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B64E5-ECF0-44C7-AD28-F1423DB8A7BD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B64E5-ECF0-44C7-AD28-F1423DB8A7BD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5E582F-2A4E-43B7-84C5-437B1E99287E}" type="slidenum">
              <a:rPr lang="en-GB"/>
              <a:pPr/>
              <a:t>14</a:t>
            </a:fld>
            <a:endParaRPr lang="en-GB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B64E5-ECF0-44C7-AD28-F1423DB8A7BD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B64E5-ECF0-44C7-AD28-F1423DB8A7BD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B64E5-ECF0-44C7-AD28-F1423DB8A7BD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B64E5-ECF0-44C7-AD28-F1423DB8A7BD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B64E5-ECF0-44C7-AD28-F1423DB8A7BD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B64E5-ECF0-44C7-AD28-F1423DB8A7BD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B64E5-ECF0-44C7-AD28-F1423DB8A7BD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B64E5-ECF0-44C7-AD28-F1423DB8A7BD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B64E5-ECF0-44C7-AD28-F1423DB8A7BD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04ADC-E867-4843-AAA6-36D90ED3A2A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57277-0F4F-48D2-9BFF-94E3D1B9CF0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3BA72-746A-4940-9946-E7BA015DAF4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650623-11D9-4A0E-92FB-20FB8D50780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6291D9-A28F-4096-8F93-881FFD4E648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C57361-6A07-434F-8D15-910D0387D94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1D94D9-6754-43FA-A384-6ED04A1D1A2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D5DF2-88A6-43B1-AF9C-C59D85625F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3E4E14-AA0F-4205-AA45-AEE6CE266CE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74C589-C744-44BF-844C-5E6FD034736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F4E7BA-4696-4939-8A65-6C4AB3903EC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FEFB98E-67AC-41AA-B6BC-F04E7B93407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947555" y="1219200"/>
            <a:ext cx="81009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6600" b="1" dirty="0" smtClean="0">
                <a:solidFill>
                  <a:srgbClr val="CC0099"/>
                </a:solidFill>
                <a:latin typeface="Calibri" pitchFamily="34" charset="0"/>
              </a:rPr>
              <a:t>Population Pyramids</a:t>
            </a:r>
            <a:endParaRPr lang="en-GB" sz="6600" b="1" dirty="0">
              <a:solidFill>
                <a:srgbClr val="CC0099"/>
              </a:solidFill>
              <a:latin typeface="Calibri" pitchFamily="34" charset="0"/>
            </a:endParaRPr>
          </a:p>
        </p:txBody>
      </p:sp>
      <p:pic>
        <p:nvPicPr>
          <p:cNvPr id="15363" name="Picture 3" descr="ag00020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84550" y="3657600"/>
            <a:ext cx="3302000" cy="2209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 descr="Population Pyramid for Japan: 20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2613" y="1219200"/>
            <a:ext cx="6202362" cy="3644900"/>
          </a:xfrm>
          <a:prstGeom prst="rect">
            <a:avLst/>
          </a:prstGeom>
          <a:noFill/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72579" y="5181600"/>
            <a:ext cx="769585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>
                <a:latin typeface="Calibri" pitchFamily="34" charset="0"/>
              </a:rPr>
              <a:t>What is going to happen to Japan’s population in the future?</a:t>
            </a:r>
          </a:p>
          <a:p>
            <a:pPr algn="ctr">
              <a:spcBef>
                <a:spcPct val="50000"/>
              </a:spcBef>
            </a:pPr>
            <a:r>
              <a:rPr lang="en-GB" sz="2000" dirty="0">
                <a:latin typeface="Calibri" pitchFamily="34" charset="0"/>
              </a:rPr>
              <a:t>Why does this matter?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3" descr="Population Pyramid for India: 2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2613" y="1066800"/>
            <a:ext cx="6202362" cy="3797300"/>
          </a:xfrm>
          <a:prstGeom prst="rect">
            <a:avLst/>
          </a:prstGeom>
          <a:noFill/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917885" y="5184195"/>
            <a:ext cx="20637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7200" b="1" dirty="0">
                <a:latin typeface="Calibri" pitchFamily="34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 descr="Population Pyramid for India: 20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2613" y="1066800"/>
            <a:ext cx="6202362" cy="3797300"/>
          </a:xfrm>
          <a:prstGeom prst="rect">
            <a:avLst/>
          </a:prstGeom>
          <a:noFill/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917885" y="5184195"/>
            <a:ext cx="20637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7200" b="1" dirty="0">
                <a:latin typeface="Calibri" pitchFamily="34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Population Pyramid for India: 205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2613" y="1219200"/>
            <a:ext cx="6202362" cy="3644900"/>
          </a:xfrm>
          <a:prstGeom prst="rect">
            <a:avLst/>
          </a:prstGeom>
          <a:noFill/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917885" y="5184195"/>
            <a:ext cx="206375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7200" b="1" dirty="0">
                <a:latin typeface="Calibri" pitchFamily="34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577850" y="381000"/>
            <a:ext cx="85852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latin typeface="Calibri" pitchFamily="34" charset="0"/>
              </a:rPr>
              <a:t>Your task: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1800" dirty="0">
                <a:latin typeface="Calibri" pitchFamily="34" charset="0"/>
              </a:rPr>
              <a:t>Open your own </a:t>
            </a:r>
            <a:r>
              <a:rPr lang="en-GB" sz="1800" dirty="0" smtClean="0">
                <a:latin typeface="Calibri" pitchFamily="34" charset="0"/>
              </a:rPr>
              <a:t>PowerPoint </a:t>
            </a:r>
            <a:r>
              <a:rPr lang="en-GB" sz="1800" dirty="0">
                <a:latin typeface="Calibri" pitchFamily="34" charset="0"/>
              </a:rPr>
              <a:t>presentation.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1800" dirty="0" smtClean="0">
                <a:latin typeface="Calibri" pitchFamily="34" charset="0"/>
              </a:rPr>
              <a:t>Look at the list of LDCs (less developed countries) on Wikipedia and choose 1 from the list; look at the list of developed countries and choose 1 MDC (more developed country) from the first list given</a:t>
            </a:r>
            <a:endParaRPr lang="en-GB" sz="1800" dirty="0" smtClean="0">
              <a:latin typeface="Calibri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1800" dirty="0" smtClean="0">
                <a:latin typeface="Calibri" pitchFamily="34" charset="0"/>
              </a:rPr>
              <a:t>Go </a:t>
            </a:r>
            <a:r>
              <a:rPr lang="en-GB" sz="1800" dirty="0">
                <a:latin typeface="Calibri" pitchFamily="34" charset="0"/>
              </a:rPr>
              <a:t>to </a:t>
            </a:r>
            <a:r>
              <a:rPr lang="en-GB" sz="1800" dirty="0" smtClean="0">
                <a:latin typeface="Calibri" pitchFamily="34" charset="0"/>
              </a:rPr>
              <a:t>www.census.gov </a:t>
            </a:r>
            <a:endParaRPr lang="en-GB" sz="1800" dirty="0">
              <a:latin typeface="Calibri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1800" dirty="0">
                <a:latin typeface="Calibri" pitchFamily="34" charset="0"/>
              </a:rPr>
              <a:t>Select Search and type in IDB.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1800" dirty="0">
                <a:latin typeface="Calibri" pitchFamily="34" charset="0"/>
              </a:rPr>
              <a:t>Select International </a:t>
            </a:r>
            <a:r>
              <a:rPr lang="en-GB" sz="1800" dirty="0" smtClean="0">
                <a:latin typeface="Calibri" pitchFamily="34" charset="0"/>
              </a:rPr>
              <a:t>Database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1800" dirty="0" smtClean="0">
                <a:latin typeface="Calibri" pitchFamily="34" charset="0"/>
              </a:rPr>
              <a:t>Select Data Access</a:t>
            </a:r>
            <a:endParaRPr lang="en-GB" sz="1800" dirty="0">
              <a:latin typeface="Calibri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1800" dirty="0" smtClean="0">
                <a:latin typeface="Calibri" pitchFamily="34" charset="0"/>
              </a:rPr>
              <a:t>Find </a:t>
            </a:r>
            <a:r>
              <a:rPr lang="en-GB" sz="1800" dirty="0">
                <a:latin typeface="Calibri" pitchFamily="34" charset="0"/>
              </a:rPr>
              <a:t>a population pyramid </a:t>
            </a:r>
            <a:r>
              <a:rPr lang="en-GB" sz="1800" dirty="0" smtClean="0">
                <a:latin typeface="Calibri" pitchFamily="34" charset="0"/>
              </a:rPr>
              <a:t>for the LDC you chose for 2010; save the picture and insert it into a Word document; write at least 3 sentences that explain/describe the data shown in the pyramid</a:t>
            </a:r>
            <a:endParaRPr lang="en-GB" sz="1800" dirty="0">
              <a:latin typeface="Calibri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1800" dirty="0">
                <a:latin typeface="Calibri" pitchFamily="34" charset="0"/>
              </a:rPr>
              <a:t>Repeat </a:t>
            </a:r>
            <a:r>
              <a:rPr lang="en-GB" sz="1800" dirty="0" smtClean="0">
                <a:latin typeface="Calibri" pitchFamily="34" charset="0"/>
              </a:rPr>
              <a:t>for the MDC you chose</a:t>
            </a:r>
            <a:endParaRPr lang="en-GB" sz="1800" dirty="0">
              <a:latin typeface="Calibri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1800" dirty="0" smtClean="0">
                <a:latin typeface="Calibri" pitchFamily="34" charset="0"/>
              </a:rPr>
              <a:t>Choose any other country and find population pyramids for </a:t>
            </a:r>
            <a:r>
              <a:rPr lang="en-GB" sz="1800" dirty="0">
                <a:latin typeface="Calibri" pitchFamily="34" charset="0"/>
              </a:rPr>
              <a:t>2000, 2025 and </a:t>
            </a:r>
            <a:r>
              <a:rPr lang="en-GB" sz="1800" dirty="0" smtClean="0">
                <a:latin typeface="Calibri" pitchFamily="34" charset="0"/>
              </a:rPr>
              <a:t>2050</a:t>
            </a:r>
            <a:endParaRPr lang="en-GB" sz="1800" dirty="0">
              <a:latin typeface="Calibri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GB" sz="1800" dirty="0">
                <a:latin typeface="Calibri" pitchFamily="34" charset="0"/>
              </a:rPr>
              <a:t>Write </a:t>
            </a:r>
            <a:r>
              <a:rPr lang="en-GB" sz="1800" dirty="0" smtClean="0">
                <a:latin typeface="Calibri" pitchFamily="34" charset="0"/>
              </a:rPr>
              <a:t>two</a:t>
            </a:r>
            <a:r>
              <a:rPr lang="en-GB" sz="1800" dirty="0" smtClean="0">
                <a:latin typeface="Calibri" pitchFamily="34" charset="0"/>
              </a:rPr>
              <a:t> paragraphs explaining/describing what the graphs </a:t>
            </a:r>
            <a:r>
              <a:rPr lang="en-GB" sz="1800" dirty="0">
                <a:latin typeface="Calibri" pitchFamily="34" charset="0"/>
              </a:rPr>
              <a:t>show and </a:t>
            </a:r>
            <a:r>
              <a:rPr lang="en-GB" sz="1800" dirty="0" smtClean="0">
                <a:latin typeface="Calibri" pitchFamily="34" charset="0"/>
              </a:rPr>
              <a:t>give </a:t>
            </a:r>
            <a:r>
              <a:rPr lang="en-GB" sz="1800" dirty="0">
                <a:latin typeface="Calibri" pitchFamily="34" charset="0"/>
              </a:rPr>
              <a:t>reasons for the patterns.  Explain </a:t>
            </a:r>
            <a:r>
              <a:rPr lang="en-GB" sz="1800" dirty="0" smtClean="0">
                <a:latin typeface="Calibri" pitchFamily="34" charset="0"/>
              </a:rPr>
              <a:t>how </a:t>
            </a:r>
            <a:r>
              <a:rPr lang="en-GB" sz="1800" dirty="0">
                <a:latin typeface="Calibri" pitchFamily="34" charset="0"/>
              </a:rPr>
              <a:t>the population of this country </a:t>
            </a:r>
            <a:r>
              <a:rPr lang="en-GB" sz="1800" dirty="0" smtClean="0">
                <a:latin typeface="Calibri" pitchFamily="34" charset="0"/>
              </a:rPr>
              <a:t>is changing and hypothesize </a:t>
            </a:r>
            <a:r>
              <a:rPr lang="en-GB" sz="1800" dirty="0" smtClean="0">
                <a:latin typeface="Calibri" pitchFamily="34" charset="0"/>
              </a:rPr>
              <a:t>about </a:t>
            </a:r>
            <a:r>
              <a:rPr lang="en-GB" sz="1800" dirty="0" smtClean="0">
                <a:latin typeface="Calibri" pitchFamily="34" charset="0"/>
              </a:rPr>
              <a:t>how this could affect the country. </a:t>
            </a:r>
            <a:endParaRPr lang="en-GB" sz="18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990600" y="1066800"/>
            <a:ext cx="8077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dirty="0">
                <a:latin typeface="Calibri" pitchFamily="34" charset="0"/>
              </a:rPr>
              <a:t>When you have </a:t>
            </a:r>
            <a:r>
              <a:rPr lang="en-GB" dirty="0" smtClean="0">
                <a:latin typeface="Calibri" pitchFamily="34" charset="0"/>
              </a:rPr>
              <a:t>finished:</a:t>
            </a:r>
            <a:endParaRPr lang="en-GB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GB" dirty="0">
                <a:latin typeface="Calibri" pitchFamily="34" charset="0"/>
              </a:rPr>
              <a:t>Find out some background information on each country and add this to your </a:t>
            </a:r>
            <a:r>
              <a:rPr lang="en-GB" dirty="0" smtClean="0">
                <a:latin typeface="Calibri" pitchFamily="34" charset="0"/>
              </a:rPr>
              <a:t>document.  Concentrate </a:t>
            </a:r>
            <a:r>
              <a:rPr lang="en-GB" dirty="0">
                <a:latin typeface="Calibri" pitchFamily="34" charset="0"/>
              </a:rPr>
              <a:t>on facts and figures </a:t>
            </a:r>
            <a:r>
              <a:rPr lang="en-GB" dirty="0" smtClean="0">
                <a:latin typeface="Calibri" pitchFamily="34" charset="0"/>
              </a:rPr>
              <a:t>that can be used to </a:t>
            </a:r>
            <a:r>
              <a:rPr lang="en-GB" dirty="0">
                <a:latin typeface="Calibri" pitchFamily="34" charset="0"/>
              </a:rPr>
              <a:t>compare the countries such as % of </a:t>
            </a:r>
            <a:r>
              <a:rPr lang="en-GB" dirty="0" smtClean="0">
                <a:latin typeface="Calibri" pitchFamily="34" charset="0"/>
              </a:rPr>
              <a:t>children in </a:t>
            </a:r>
            <a:r>
              <a:rPr lang="en-GB" dirty="0">
                <a:latin typeface="Calibri" pitchFamily="34" charset="0"/>
              </a:rPr>
              <a:t>school, type of jobs available, </a:t>
            </a:r>
            <a:r>
              <a:rPr lang="en-GB" dirty="0" smtClean="0">
                <a:latin typeface="Calibri" pitchFamily="34" charset="0"/>
              </a:rPr>
              <a:t>the GDP per capita, etc.</a:t>
            </a:r>
            <a:endParaRPr lang="en-GB" dirty="0">
              <a:latin typeface="Calibri" pitchFamily="34" charset="0"/>
            </a:endParaRPr>
          </a:p>
        </p:txBody>
      </p:sp>
      <p:pic>
        <p:nvPicPr>
          <p:cNvPr id="24579" name="Picture 3" descr="ag00020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038600"/>
            <a:ext cx="3302000" cy="2209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Population Pyramid for Afghanistan: 2000"/>
          <p:cNvPicPr>
            <a:picLocks noChangeAspect="1" noChangeArrowheads="1"/>
          </p:cNvPicPr>
          <p:nvPr/>
        </p:nvPicPr>
        <p:blipFill>
          <a:blip r:embed="rId3" cstate="print"/>
          <a:srcRect l="2080" t="11897" r="2107" b="12070"/>
          <a:stretch>
            <a:fillRect/>
          </a:stretch>
        </p:blipFill>
        <p:spPr bwMode="auto">
          <a:xfrm>
            <a:off x="1981200" y="1524000"/>
            <a:ext cx="5943600" cy="3733800"/>
          </a:xfrm>
          <a:prstGeom prst="rect">
            <a:avLst/>
          </a:prstGeom>
          <a:noFill/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947554" y="381000"/>
            <a:ext cx="769585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>
                <a:latin typeface="Calibri" pitchFamily="34" charset="0"/>
              </a:rPr>
              <a:t>Population pyramids are used to show information about the age and gender of people in a specific country.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117685" y="1718810"/>
            <a:ext cx="165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 dirty="0">
                <a:latin typeface="Calibri" pitchFamily="34" charset="0"/>
              </a:rPr>
              <a:t>Male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6438165" y="1763815"/>
            <a:ext cx="132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b="1" dirty="0">
                <a:latin typeface="Calibri" pitchFamily="34" charset="0"/>
              </a:rPr>
              <a:t>Female</a:t>
            </a:r>
            <a:endParaRPr lang="en-US" b="1" dirty="0">
              <a:latin typeface="Calibri" pitchFamily="34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549650" y="5334000"/>
            <a:ext cx="272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 dirty="0">
                <a:latin typeface="Comic Sans MS" pitchFamily="66" charset="0"/>
              </a:rPr>
              <a:t>Population in millions</a:t>
            </a:r>
            <a:endParaRPr lang="en-US" sz="1800" b="1" dirty="0">
              <a:latin typeface="Comic Sans MS" pitchFamily="66" charset="0"/>
            </a:endParaRPr>
          </a:p>
        </p:txBody>
      </p:sp>
      <p:sp>
        <p:nvSpPr>
          <p:cNvPr id="2060" name="AutoShape 12"/>
          <p:cNvSpPr>
            <a:spLocks/>
          </p:cNvSpPr>
          <p:nvPr/>
        </p:nvSpPr>
        <p:spPr bwMode="auto">
          <a:xfrm>
            <a:off x="247650" y="3276600"/>
            <a:ext cx="1485900" cy="1600200"/>
          </a:xfrm>
          <a:prstGeom prst="borderCallout2">
            <a:avLst>
              <a:gd name="adj1" fmla="val 7144"/>
              <a:gd name="adj2" fmla="val 105556"/>
              <a:gd name="adj3" fmla="val 7144"/>
              <a:gd name="adj4" fmla="val 144444"/>
              <a:gd name="adj5" fmla="val 94046"/>
              <a:gd name="adj6" fmla="val 184954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GB" sz="2000" dirty="0">
                <a:latin typeface="Calibri" pitchFamily="34" charset="0"/>
              </a:rPr>
              <a:t>In this country there is a high </a:t>
            </a:r>
            <a:r>
              <a:rPr lang="en-GB" sz="2000" dirty="0" err="1" smtClean="0">
                <a:latin typeface="Calibri" pitchFamily="34" charset="0"/>
              </a:rPr>
              <a:t>birthrate</a:t>
            </a:r>
            <a:endParaRPr lang="en-US" sz="2000" dirty="0">
              <a:latin typeface="Calibri" pitchFamily="34" charset="0"/>
            </a:endParaRPr>
          </a:p>
          <a:p>
            <a:pPr algn="ctr"/>
            <a:endParaRPr lang="en-US" sz="2800" dirty="0">
              <a:latin typeface="Calibri" pitchFamily="34" charset="0"/>
            </a:endParaRPr>
          </a:p>
        </p:txBody>
      </p:sp>
      <p:sp useBgFill="1">
        <p:nvSpPr>
          <p:cNvPr id="2061" name="AutoShape 13"/>
          <p:cNvSpPr>
            <a:spLocks/>
          </p:cNvSpPr>
          <p:nvPr/>
        </p:nvSpPr>
        <p:spPr bwMode="auto">
          <a:xfrm>
            <a:off x="8148638" y="3103563"/>
            <a:ext cx="990600" cy="609600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35764"/>
              <a:gd name="adj5" fmla="val -45574"/>
              <a:gd name="adj6" fmla="val -268056"/>
            </a:avLst>
          </a:prstGeom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062" name="AutoShape 14"/>
          <p:cNvSpPr>
            <a:spLocks/>
          </p:cNvSpPr>
          <p:nvPr/>
        </p:nvSpPr>
        <p:spPr bwMode="auto">
          <a:xfrm>
            <a:off x="7924800" y="3124200"/>
            <a:ext cx="1509713" cy="1311275"/>
          </a:xfrm>
          <a:prstGeom prst="borderCallout2">
            <a:avLst>
              <a:gd name="adj1" fmla="val 8718"/>
              <a:gd name="adj2" fmla="val -5468"/>
              <a:gd name="adj3" fmla="val 8718"/>
              <a:gd name="adj4" fmla="val -56148"/>
              <a:gd name="adj5" fmla="val 83292"/>
              <a:gd name="adj6" fmla="val -10683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 sz="2000" dirty="0">
                <a:latin typeface="Calibri" pitchFamily="34" charset="0"/>
              </a:rPr>
              <a:t>There is also a high </a:t>
            </a:r>
            <a:r>
              <a:rPr lang="en-GB" sz="2000" dirty="0" smtClean="0">
                <a:latin typeface="Calibri" pitchFamily="34" charset="0"/>
              </a:rPr>
              <a:t>d</a:t>
            </a:r>
            <a:r>
              <a:rPr lang="en-GB" sz="2000" dirty="0" smtClean="0">
                <a:latin typeface="Calibri" pitchFamily="34" charset="0"/>
              </a:rPr>
              <a:t>eath rate</a:t>
            </a:r>
            <a:r>
              <a:rPr lang="en-GB" sz="2000" dirty="0">
                <a:latin typeface="Calibri" pitchFamily="34" charset="0"/>
              </a:rPr>
              <a:t>.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1802650" y="5859270"/>
            <a:ext cx="65257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>
                <a:latin typeface="Calibri" pitchFamily="34" charset="0"/>
              </a:rPr>
              <a:t>This population pyramid is typical of countries in poorer parts of the world (LEDCs.)</a:t>
            </a:r>
            <a:endParaRPr lang="en-US" b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animBg="1" autoUpdateAnimBg="0"/>
      <p:bldP spid="2061" grpId="0" animBg="1" autoUpdateAnimBg="0"/>
      <p:bldP spid="2062" grpId="0" animBg="1" autoUpdateAnimBg="0"/>
      <p:bldP spid="206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 descr="Population Pyramid for Bangladesh: 2000"/>
          <p:cNvPicPr>
            <a:picLocks noChangeAspect="1" noChangeArrowheads="1"/>
          </p:cNvPicPr>
          <p:nvPr/>
        </p:nvPicPr>
        <p:blipFill>
          <a:blip r:embed="rId3" cstate="print"/>
          <a:srcRect b="5455"/>
          <a:stretch>
            <a:fillRect/>
          </a:stretch>
        </p:blipFill>
        <p:spPr bwMode="auto">
          <a:xfrm>
            <a:off x="577850" y="457200"/>
            <a:ext cx="6203950" cy="4419600"/>
          </a:xfrm>
          <a:prstGeom prst="rect">
            <a:avLst/>
          </a:prstGeom>
          <a:noFill/>
        </p:spPr>
      </p:pic>
      <p:sp>
        <p:nvSpPr>
          <p:cNvPr id="16388" name="AutoShape 4"/>
          <p:cNvSpPr>
            <a:spLocks/>
          </p:cNvSpPr>
          <p:nvPr/>
        </p:nvSpPr>
        <p:spPr bwMode="auto">
          <a:xfrm>
            <a:off x="6026150" y="4267200"/>
            <a:ext cx="3302000" cy="2266950"/>
          </a:xfrm>
          <a:prstGeom prst="borderCallout2">
            <a:avLst>
              <a:gd name="adj1" fmla="val 5042"/>
              <a:gd name="adj2" fmla="val -2500"/>
              <a:gd name="adj3" fmla="val 5042"/>
              <a:gd name="adj4" fmla="val -10523"/>
              <a:gd name="adj5" fmla="val -8125"/>
              <a:gd name="adj6" fmla="val -18542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 dirty="0">
                <a:latin typeface="Calibri" pitchFamily="34" charset="0"/>
              </a:rPr>
              <a:t>In some LEDCs the government is encouraging couples to have smaller families.  This means the birth rate has fallen.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7" name="Group 7"/>
          <p:cNvGrpSpPr>
            <a:grpSpLocks/>
          </p:cNvGrpSpPr>
          <p:nvPr/>
        </p:nvGrpSpPr>
        <p:grpSpPr bwMode="auto">
          <a:xfrm>
            <a:off x="2057400" y="1066800"/>
            <a:ext cx="5778500" cy="3600451"/>
            <a:chOff x="1200" y="1008"/>
            <a:chExt cx="3360" cy="2268"/>
          </a:xfrm>
        </p:grpSpPr>
        <p:pic>
          <p:nvPicPr>
            <p:cNvPr id="5123" name="Picture 3" descr="Population Pyramid for United States: 2000"/>
            <p:cNvPicPr>
              <a:picLocks noChangeAspect="1" noChangeArrowheads="1"/>
            </p:cNvPicPr>
            <p:nvPr/>
          </p:nvPicPr>
          <p:blipFill>
            <a:blip r:embed="rId2" cstate="print"/>
            <a:srcRect l="3410" t="15440" r="3438" b="10182"/>
            <a:stretch>
              <a:fillRect/>
            </a:stretch>
          </p:blipFill>
          <p:spPr bwMode="auto">
            <a:xfrm>
              <a:off x="1200" y="1008"/>
              <a:ext cx="3360" cy="2016"/>
            </a:xfrm>
            <a:prstGeom prst="rect">
              <a:avLst/>
            </a:prstGeom>
            <a:noFill/>
          </p:spPr>
        </p:pic>
        <p:sp>
          <p:nvSpPr>
            <p:cNvPr id="5124" name="Text Box 4"/>
            <p:cNvSpPr txBox="1">
              <a:spLocks noChangeArrowheads="1"/>
            </p:cNvSpPr>
            <p:nvPr/>
          </p:nvSpPr>
          <p:spPr bwMode="auto">
            <a:xfrm>
              <a:off x="1248" y="1104"/>
              <a:ext cx="96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 dirty="0">
                  <a:latin typeface="Calibri" pitchFamily="34" charset="0"/>
                </a:rPr>
                <a:t>Male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5125" name="Text Box 5"/>
            <p:cNvSpPr txBox="1">
              <a:spLocks noChangeArrowheads="1"/>
            </p:cNvSpPr>
            <p:nvPr/>
          </p:nvSpPr>
          <p:spPr bwMode="auto">
            <a:xfrm>
              <a:off x="3744" y="1104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b="1" dirty="0">
                  <a:latin typeface="Calibri" pitchFamily="34" charset="0"/>
                </a:rPr>
                <a:t>Female</a:t>
              </a:r>
              <a:endParaRPr lang="en-US" b="1" dirty="0">
                <a:latin typeface="Calibri" pitchFamily="34" charset="0"/>
              </a:endParaRPr>
            </a:p>
          </p:txBody>
        </p:sp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2064" y="3024"/>
              <a:ext cx="158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000" b="1" dirty="0">
                  <a:latin typeface="Calibri" pitchFamily="34" charset="0"/>
                </a:rPr>
                <a:t>Population in millions</a:t>
              </a:r>
              <a:endParaRPr lang="en-US" sz="2000" b="1" dirty="0">
                <a:latin typeface="Calibri" pitchFamily="34" charset="0"/>
              </a:endParaRPr>
            </a:p>
          </p:txBody>
        </p:sp>
      </p:grpSp>
      <p:grpSp>
        <p:nvGrpSpPr>
          <p:cNvPr id="5134" name="Group 14"/>
          <p:cNvGrpSpPr>
            <a:grpSpLocks/>
          </p:cNvGrpSpPr>
          <p:nvPr/>
        </p:nvGrpSpPr>
        <p:grpSpPr bwMode="auto">
          <a:xfrm>
            <a:off x="228600" y="2286000"/>
            <a:ext cx="1898650" cy="2133600"/>
            <a:chOff x="144" y="1440"/>
            <a:chExt cx="1196" cy="1344"/>
          </a:xfrm>
        </p:grpSpPr>
        <p:sp>
          <p:nvSpPr>
            <p:cNvPr id="5129" name="AutoShape 9"/>
            <p:cNvSpPr>
              <a:spLocks/>
            </p:cNvSpPr>
            <p:nvPr/>
          </p:nvSpPr>
          <p:spPr bwMode="auto">
            <a:xfrm>
              <a:off x="676" y="2064"/>
              <a:ext cx="624" cy="384"/>
            </a:xfrm>
            <a:prstGeom prst="accentCallout2">
              <a:avLst>
                <a:gd name="adj1" fmla="val 18750"/>
                <a:gd name="adj2" fmla="val 107694"/>
                <a:gd name="adj3" fmla="val 18750"/>
                <a:gd name="adj4" fmla="val 143912"/>
                <a:gd name="adj5" fmla="val 54426"/>
                <a:gd name="adj6" fmla="val 181569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5128" name="AutoShape 8"/>
            <p:cNvSpPr>
              <a:spLocks/>
            </p:cNvSpPr>
            <p:nvPr/>
          </p:nvSpPr>
          <p:spPr bwMode="auto">
            <a:xfrm>
              <a:off x="144" y="1440"/>
              <a:ext cx="1196" cy="1344"/>
            </a:xfrm>
            <a:prstGeom prst="borderCallout2">
              <a:avLst>
                <a:gd name="adj1" fmla="val 5356"/>
                <a:gd name="adj2" fmla="val 104014"/>
                <a:gd name="adj3" fmla="val 5356"/>
                <a:gd name="adj4" fmla="val 112958"/>
                <a:gd name="adj5" fmla="val 30282"/>
                <a:gd name="adj6" fmla="val 13913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r>
                <a:rPr lang="en-GB" sz="2000" dirty="0">
                  <a:latin typeface="Calibri" pitchFamily="34" charset="0"/>
                </a:rPr>
                <a:t>In this country the number of people in each age group is about the same.</a:t>
              </a:r>
              <a:endParaRPr lang="en-US" sz="2000" dirty="0">
                <a:latin typeface="Calibri" pitchFamily="34" charset="0"/>
              </a:endParaRPr>
            </a:p>
          </p:txBody>
        </p:sp>
      </p:grpSp>
      <p:sp>
        <p:nvSpPr>
          <p:cNvPr id="5130" name="AutoShape 10"/>
          <p:cNvSpPr>
            <a:spLocks/>
          </p:cNvSpPr>
          <p:nvPr/>
        </p:nvSpPr>
        <p:spPr bwMode="auto">
          <a:xfrm>
            <a:off x="7924800" y="1881188"/>
            <a:ext cx="1651000" cy="1928812"/>
          </a:xfrm>
          <a:prstGeom prst="borderCallout2">
            <a:avLst>
              <a:gd name="adj1" fmla="val 5926"/>
              <a:gd name="adj2" fmla="val -5000"/>
              <a:gd name="adj3" fmla="val 5926"/>
              <a:gd name="adj4" fmla="val -25833"/>
              <a:gd name="adj5" fmla="val 42880"/>
              <a:gd name="adj6" fmla="val -475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 sz="2000">
                <a:latin typeface="Calibri" pitchFamily="34" charset="0"/>
              </a:rPr>
              <a:t>The largest category of people were born about 40 years ago.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063750" y="4724400"/>
            <a:ext cx="58610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>
                <a:latin typeface="Calibri" pitchFamily="34" charset="0"/>
              </a:rPr>
              <a:t>In this country there is a low </a:t>
            </a:r>
            <a:r>
              <a:rPr lang="en-GB" dirty="0" err="1" smtClean="0">
                <a:latin typeface="Calibri" pitchFamily="34" charset="0"/>
              </a:rPr>
              <a:t>birthrate</a:t>
            </a:r>
            <a:r>
              <a:rPr lang="en-GB" dirty="0" smtClean="0">
                <a:latin typeface="Calibri" pitchFamily="34" charset="0"/>
              </a:rPr>
              <a:t> </a:t>
            </a:r>
            <a:r>
              <a:rPr lang="en-GB" dirty="0">
                <a:latin typeface="Calibri" pitchFamily="34" charset="0"/>
              </a:rPr>
              <a:t>and a low </a:t>
            </a:r>
            <a:r>
              <a:rPr lang="en-GB" dirty="0" smtClean="0">
                <a:latin typeface="Calibri" pitchFamily="34" charset="0"/>
              </a:rPr>
              <a:t>death </a:t>
            </a:r>
            <a:r>
              <a:rPr lang="en-GB" dirty="0">
                <a:latin typeface="Calibri" pitchFamily="34" charset="0"/>
              </a:rPr>
              <a:t>r</a:t>
            </a:r>
            <a:r>
              <a:rPr lang="en-GB" dirty="0" smtClean="0">
                <a:latin typeface="Calibri" pitchFamily="34" charset="0"/>
              </a:rPr>
              <a:t>ate</a:t>
            </a:r>
            <a:r>
              <a:rPr lang="en-GB" dirty="0">
                <a:latin typeface="Calibri" pitchFamily="34" charset="0"/>
              </a:rPr>
              <a:t>.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1352600" y="5769260"/>
            <a:ext cx="7200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>
                <a:latin typeface="Calibri" pitchFamily="34" charset="0"/>
              </a:rPr>
              <a:t>This population  pyramid is typical of countries in the richer parts of the world (MEDCs.)</a:t>
            </a:r>
            <a:endParaRPr lang="en-US" b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" grpId="0" animBg="1" autoUpdateAnimBg="0"/>
      <p:bldP spid="513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Population Pyramid for Italy: 2000"/>
          <p:cNvPicPr>
            <a:picLocks noChangeAspect="1" noChangeArrowheads="1"/>
          </p:cNvPicPr>
          <p:nvPr/>
        </p:nvPicPr>
        <p:blipFill>
          <a:blip r:embed="rId3" cstate="print"/>
          <a:srcRect l="2080" t="12784" r="2107" b="10182"/>
          <a:stretch>
            <a:fillRect/>
          </a:stretch>
        </p:blipFill>
        <p:spPr bwMode="auto">
          <a:xfrm>
            <a:off x="1981200" y="914400"/>
            <a:ext cx="5943600" cy="2971800"/>
          </a:xfrm>
          <a:prstGeom prst="rect">
            <a:avLst/>
          </a:prstGeom>
          <a:noFill/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512840" y="3924055"/>
            <a:ext cx="2806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 dirty="0">
                <a:latin typeface="Calibri" pitchFamily="34" charset="0"/>
              </a:rPr>
              <a:t>Population in millions</a:t>
            </a:r>
            <a:endParaRPr lang="en-US" sz="1800" b="1" dirty="0">
              <a:latin typeface="Calibri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2063750" y="1066800"/>
            <a:ext cx="132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 dirty="0">
                <a:latin typeface="Calibri" pitchFamily="34" charset="0"/>
              </a:rPr>
              <a:t>Male</a:t>
            </a:r>
            <a:endParaRPr lang="en-US" sz="1800" b="1" dirty="0">
              <a:latin typeface="Calibri" pitchFamily="34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686550" y="10668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GB" sz="1800" b="1" dirty="0">
                <a:latin typeface="Calibri" pitchFamily="34" charset="0"/>
              </a:rPr>
              <a:t>Female</a:t>
            </a:r>
            <a:endParaRPr lang="en-US" sz="1800" b="1" dirty="0">
              <a:latin typeface="Calibri" pitchFamily="34" charset="0"/>
            </a:endParaRPr>
          </a:p>
        </p:txBody>
      </p:sp>
      <p:sp>
        <p:nvSpPr>
          <p:cNvPr id="4103" name="AutoShape 7"/>
          <p:cNvSpPr>
            <a:spLocks/>
          </p:cNvSpPr>
          <p:nvPr/>
        </p:nvSpPr>
        <p:spPr bwMode="auto">
          <a:xfrm>
            <a:off x="660400" y="4343400"/>
            <a:ext cx="1733550" cy="1524000"/>
          </a:xfrm>
          <a:prstGeom prst="borderCallout2">
            <a:avLst>
              <a:gd name="adj1" fmla="val 7500"/>
              <a:gd name="adj2" fmla="val 104764"/>
              <a:gd name="adj3" fmla="val 7500"/>
              <a:gd name="adj4" fmla="val 130060"/>
              <a:gd name="adj5" fmla="val -70731"/>
              <a:gd name="adj6" fmla="val 15625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 sz="2000" dirty="0">
                <a:latin typeface="Calibri" pitchFamily="34" charset="0"/>
              </a:rPr>
              <a:t>In this country the birth rate is decreasing.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4104" name="AutoShape 8"/>
          <p:cNvSpPr>
            <a:spLocks/>
          </p:cNvSpPr>
          <p:nvPr/>
        </p:nvSpPr>
        <p:spPr bwMode="auto">
          <a:xfrm>
            <a:off x="6191250" y="4232275"/>
            <a:ext cx="2971800" cy="1558925"/>
          </a:xfrm>
          <a:prstGeom prst="borderCallout3">
            <a:avLst>
              <a:gd name="adj1" fmla="val 7333"/>
              <a:gd name="adj2" fmla="val 102778"/>
              <a:gd name="adj3" fmla="val 7333"/>
              <a:gd name="adj4" fmla="val 106310"/>
              <a:gd name="adj5" fmla="val -47148"/>
              <a:gd name="adj6" fmla="val 106310"/>
              <a:gd name="adj7" fmla="val -101630"/>
              <a:gd name="adj8" fmla="val 3622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 sz="2000">
                <a:latin typeface="Calibri" pitchFamily="34" charset="0"/>
              </a:rPr>
              <a:t>In the future the elderly people will make up the largest section of the population in this country.</a:t>
            </a:r>
            <a:endParaRPr lang="en-US" sz="2000">
              <a:latin typeface="Calibri" pitchFamily="34" charset="0"/>
            </a:endParaRP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806700" y="4800600"/>
            <a:ext cx="2971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dirty="0">
                <a:latin typeface="Calibri" pitchFamily="34" charset="0"/>
              </a:rPr>
              <a:t>This is happening more and more in many of the world’s richer countries.</a:t>
            </a:r>
            <a:endParaRPr lang="en-US" b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 animBg="1" autoUpdateAnimBg="0"/>
      <p:bldP spid="4104" grpId="0" animBg="1" autoUpdateAnimBg="0"/>
      <p:bldP spid="410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Population Pyramid for Qatar: 2000"/>
          <p:cNvPicPr>
            <a:picLocks noChangeAspect="1" noChangeArrowheads="1"/>
          </p:cNvPicPr>
          <p:nvPr/>
        </p:nvPicPr>
        <p:blipFill>
          <a:blip r:embed="rId3" cstate="print"/>
          <a:srcRect l="3410" t="12784" r="3438" b="10182"/>
          <a:stretch>
            <a:fillRect/>
          </a:stretch>
        </p:blipFill>
        <p:spPr bwMode="auto">
          <a:xfrm>
            <a:off x="2063750" y="1066800"/>
            <a:ext cx="5778500" cy="2971800"/>
          </a:xfrm>
          <a:prstGeom prst="rect">
            <a:avLst/>
          </a:prstGeom>
          <a:noFill/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063750" y="1066800"/>
            <a:ext cx="132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latin typeface="Comic Sans MS" pitchFamily="66" charset="0"/>
              </a:rPr>
              <a:t>Male</a:t>
            </a:r>
            <a:endParaRPr lang="en-US" sz="1800" b="1">
              <a:latin typeface="Comic Sans MS" pitchFamily="66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604000" y="1143000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b="1">
                <a:latin typeface="Comic Sans MS" pitchFamily="66" charset="0"/>
              </a:rPr>
              <a:t>Female</a:t>
            </a:r>
            <a:endParaRPr lang="en-US" sz="1800" b="1">
              <a:latin typeface="Comic Sans MS" pitchFamily="66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549650" y="3886200"/>
            <a:ext cx="2971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800" b="1">
                <a:latin typeface="Comic Sans MS" pitchFamily="66" charset="0"/>
              </a:rPr>
              <a:t>Population in thousands</a:t>
            </a:r>
            <a:endParaRPr lang="en-US" sz="1800" b="1">
              <a:latin typeface="Comic Sans MS" pitchFamily="66" charset="0"/>
            </a:endParaRPr>
          </a:p>
        </p:txBody>
      </p:sp>
      <p:sp>
        <p:nvSpPr>
          <p:cNvPr id="6152" name="AutoShape 8"/>
          <p:cNvSpPr>
            <a:spLocks/>
          </p:cNvSpPr>
          <p:nvPr/>
        </p:nvSpPr>
        <p:spPr bwMode="auto">
          <a:xfrm>
            <a:off x="3143250" y="4724400"/>
            <a:ext cx="3708400" cy="1447800"/>
          </a:xfrm>
          <a:prstGeom prst="borderCallout2">
            <a:avLst>
              <a:gd name="adj1" fmla="val 7894"/>
              <a:gd name="adj2" fmla="val -2227"/>
              <a:gd name="adj3" fmla="val 7894"/>
              <a:gd name="adj4" fmla="val -11921"/>
              <a:gd name="adj5" fmla="val -150000"/>
              <a:gd name="adj6" fmla="val -21986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 sz="2000" dirty="0">
                <a:latin typeface="Calibri" pitchFamily="34" charset="0"/>
              </a:rPr>
              <a:t>This country has a large number of temporary workers.  These are people who migrate here especially to find a job.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Population Pyramid for Mozambique: 2000"/>
          <p:cNvPicPr>
            <a:picLocks noChangeAspect="1" noChangeArrowheads="1"/>
          </p:cNvPicPr>
          <p:nvPr/>
        </p:nvPicPr>
        <p:blipFill>
          <a:blip r:embed="rId3" cstate="print"/>
          <a:srcRect t="7471" b="4871"/>
          <a:stretch>
            <a:fillRect/>
          </a:stretch>
        </p:blipFill>
        <p:spPr bwMode="auto">
          <a:xfrm>
            <a:off x="5223030" y="953725"/>
            <a:ext cx="4540250" cy="2168525"/>
          </a:xfrm>
          <a:prstGeom prst="rect">
            <a:avLst/>
          </a:prstGeom>
          <a:noFill/>
        </p:spPr>
      </p:pic>
      <p:pic>
        <p:nvPicPr>
          <p:cNvPr id="3076" name="Picture 4" descr="Population Pyramid for Iceland: 2000"/>
          <p:cNvPicPr>
            <a:picLocks noChangeAspect="1" noChangeArrowheads="1"/>
          </p:cNvPicPr>
          <p:nvPr/>
        </p:nvPicPr>
        <p:blipFill>
          <a:blip r:embed="rId4" cstate="print"/>
          <a:srcRect t="4814" b="4871"/>
          <a:stretch>
            <a:fillRect/>
          </a:stretch>
        </p:blipFill>
        <p:spPr bwMode="auto">
          <a:xfrm>
            <a:off x="317485" y="4194085"/>
            <a:ext cx="4833938" cy="2019300"/>
          </a:xfrm>
          <a:prstGeom prst="rect">
            <a:avLst/>
          </a:prstGeom>
          <a:noFill/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763090" y="278650"/>
            <a:ext cx="3467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>
                <a:latin typeface="Calibri" pitchFamily="34" charset="0"/>
              </a:rPr>
              <a:t>Population pyramid for </a:t>
            </a:r>
            <a:r>
              <a:rPr lang="en-GB" sz="2000" dirty="0" smtClean="0">
                <a:latin typeface="Calibri" pitchFamily="34" charset="0"/>
              </a:rPr>
              <a:t>Mozambique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90600" y="3429000"/>
            <a:ext cx="34671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000" dirty="0">
                <a:latin typeface="Calibri" pitchFamily="34" charset="0"/>
              </a:rPr>
              <a:t>Population pyramid for </a:t>
            </a:r>
            <a:r>
              <a:rPr lang="en-GB" sz="2000" dirty="0" smtClean="0">
                <a:latin typeface="Calibri" pitchFamily="34" charset="0"/>
              </a:rPr>
              <a:t>Iceland</a:t>
            </a:r>
            <a:endParaRPr lang="en-US" sz="200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utoUpdateAnimBg="0"/>
      <p:bldP spid="3078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 descr="Population Pyramid for Japan: 20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2613" y="1143000"/>
            <a:ext cx="6202362" cy="3721100"/>
          </a:xfrm>
          <a:prstGeom prst="rect">
            <a:avLst/>
          </a:prstGeom>
          <a:noFill/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898650" y="5867400"/>
            <a:ext cx="61912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 dirty="0">
                <a:latin typeface="Calibri" pitchFamily="34" charset="0"/>
              </a:rPr>
              <a:t>What happens next?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 descr="Population Pyramid for Japan: 20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2613" y="1219200"/>
            <a:ext cx="6202362" cy="36449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N:\MyWork\AppData\TEMPLATES\Blank Presentation.pot</Template>
  <TotalTime>165</TotalTime>
  <Words>472</Words>
  <Application>Microsoft Office PowerPoint</Application>
  <PresentationFormat>A4 Paper (210x297 mm)</PresentationFormat>
  <Paragraphs>61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BLANK PRESENTATION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>RM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RM</dc:creator>
  <cp:lastModifiedBy>mcbranstad</cp:lastModifiedBy>
  <cp:revision>24</cp:revision>
  <dcterms:created xsi:type="dcterms:W3CDTF">2003-09-15T14:25:19Z</dcterms:created>
  <dcterms:modified xsi:type="dcterms:W3CDTF">2011-01-13T01:48:49Z</dcterms:modified>
</cp:coreProperties>
</file>